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86" r:id="rId5"/>
    <p:sldId id="287" r:id="rId6"/>
    <p:sldId id="288" r:id="rId7"/>
    <p:sldId id="258" r:id="rId8"/>
    <p:sldId id="259" r:id="rId9"/>
    <p:sldId id="260" r:id="rId10"/>
    <p:sldId id="284" r:id="rId11"/>
    <p:sldId id="261" r:id="rId12"/>
    <p:sldId id="276" r:id="rId13"/>
    <p:sldId id="274" r:id="rId14"/>
    <p:sldId id="275" r:id="rId15"/>
    <p:sldId id="266" r:id="rId16"/>
    <p:sldId id="281" r:id="rId17"/>
    <p:sldId id="262" r:id="rId18"/>
    <p:sldId id="263" r:id="rId19"/>
    <p:sldId id="277" r:id="rId20"/>
    <p:sldId id="282" r:id="rId21"/>
    <p:sldId id="278" r:id="rId22"/>
    <p:sldId id="283" r:id="rId23"/>
    <p:sldId id="279" r:id="rId24"/>
    <p:sldId id="280" r:id="rId25"/>
    <p:sldId id="265" r:id="rId26"/>
    <p:sldId id="264"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4" autoAdjust="0"/>
    <p:restoredTop sz="94660"/>
  </p:normalViewPr>
  <p:slideViewPr>
    <p:cSldViewPr snapToGrid="0">
      <p:cViewPr varScale="1">
        <p:scale>
          <a:sx n="98" d="100"/>
          <a:sy n="98" d="100"/>
        </p:scale>
        <p:origin x="9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128586-22A2-41DA-B793-5B36A84D5DB6}"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365878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128586-22A2-41DA-B793-5B36A84D5DB6}"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205150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128586-22A2-41DA-B793-5B36A84D5DB6}"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342701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128586-22A2-41DA-B793-5B36A84D5DB6}"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331217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128586-22A2-41DA-B793-5B36A84D5DB6}" type="datetimeFigureOut">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134850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128586-22A2-41DA-B793-5B36A84D5DB6}"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193627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128586-22A2-41DA-B793-5B36A84D5DB6}" type="datetimeFigureOut">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170355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128586-22A2-41DA-B793-5B36A84D5DB6}" type="datetimeFigureOut">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332160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28586-22A2-41DA-B793-5B36A84D5DB6}" type="datetimeFigureOut">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3962205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128586-22A2-41DA-B793-5B36A84D5DB6}"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139420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128586-22A2-41DA-B793-5B36A84D5DB6}" type="datetimeFigureOut">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9C22D-B8D3-4879-8384-B0A3448F899F}" type="slidenum">
              <a:rPr lang="en-US" smtClean="0"/>
              <a:t>‹#›</a:t>
            </a:fld>
            <a:endParaRPr lang="en-US"/>
          </a:p>
        </p:txBody>
      </p:sp>
    </p:spTree>
    <p:extLst>
      <p:ext uri="{BB962C8B-B14F-4D97-AF65-F5344CB8AC3E}">
        <p14:creationId xmlns:p14="http://schemas.microsoft.com/office/powerpoint/2010/main" val="66549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128586-22A2-41DA-B793-5B36A84D5DB6}" type="datetimeFigureOut">
              <a:rPr lang="en-US" smtClean="0"/>
              <a:t>8/23/2023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9C22D-B8D3-4879-8384-B0A3448F899F}" type="slidenum">
              <a:rPr lang="en-US" smtClean="0"/>
              <a:t>‹#›</a:t>
            </a:fld>
            <a:endParaRPr lang="en-US"/>
          </a:p>
        </p:txBody>
      </p:sp>
    </p:spTree>
    <p:extLst>
      <p:ext uri="{BB962C8B-B14F-4D97-AF65-F5344CB8AC3E}">
        <p14:creationId xmlns:p14="http://schemas.microsoft.com/office/powerpoint/2010/main" val="258700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39EdqUbj92U&amp;index=23&amp;list=PL8dPuuaLjXtNgK6MZucdYldNkMybYIHKR" TargetMode="External"/><Relationship Id="rId2" Type="http://schemas.openxmlformats.org/officeDocument/2006/relationships/hyperlink" Target="http://phil415.pbworks.com/f/TuringComputing.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406505"/>
          </a:xfrm>
        </p:spPr>
        <p:txBody>
          <a:bodyPr>
            <a:normAutofit/>
          </a:bodyPr>
          <a:lstStyle/>
          <a:p>
            <a:r>
              <a:rPr lang="en-US" dirty="0"/>
              <a:t>CS 461</a:t>
            </a:r>
            <a:br>
              <a:rPr lang="en-US" dirty="0"/>
            </a:br>
            <a:r>
              <a:rPr lang="en-US" dirty="0"/>
              <a:t>Introduction to AI</a:t>
            </a:r>
            <a:br>
              <a:rPr lang="en-US" dirty="0"/>
            </a:br>
            <a:br>
              <a:rPr lang="en-US" dirty="0"/>
            </a:br>
            <a:r>
              <a:rPr lang="en-US" dirty="0"/>
              <a:t>Basis and Concepts </a:t>
            </a:r>
          </a:p>
        </p:txBody>
      </p:sp>
    </p:spTree>
    <p:extLst>
      <p:ext uri="{BB962C8B-B14F-4D97-AF65-F5344CB8AC3E}">
        <p14:creationId xmlns:p14="http://schemas.microsoft.com/office/powerpoint/2010/main" val="150542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1397"/>
          </a:xfrm>
        </p:spPr>
        <p:txBody>
          <a:bodyPr>
            <a:normAutofit fontScale="90000"/>
          </a:bodyPr>
          <a:lstStyle/>
          <a:p>
            <a:r>
              <a:rPr lang="en-US" dirty="0"/>
              <a:t>More basic objections to the Turing test</a:t>
            </a:r>
          </a:p>
        </p:txBody>
      </p:sp>
      <p:sp>
        <p:nvSpPr>
          <p:cNvPr id="3" name="Content Placeholder 2"/>
          <p:cNvSpPr>
            <a:spLocks noGrp="1"/>
          </p:cNvSpPr>
          <p:nvPr>
            <p:ph idx="1"/>
          </p:nvPr>
        </p:nvSpPr>
        <p:spPr>
          <a:xfrm>
            <a:off x="61822" y="933449"/>
            <a:ext cx="5576978" cy="5777901"/>
          </a:xfrm>
        </p:spPr>
        <p:txBody>
          <a:bodyPr>
            <a:normAutofit/>
          </a:bodyPr>
          <a:lstStyle/>
          <a:p>
            <a:r>
              <a:rPr lang="en-US" b="1" dirty="0"/>
              <a:t>Block’s</a:t>
            </a:r>
            <a:r>
              <a:rPr lang="en-US" dirty="0"/>
              <a:t> objection: </a:t>
            </a:r>
            <a:br>
              <a:rPr lang="en-US" dirty="0"/>
            </a:br>
            <a:r>
              <a:rPr lang="en-US" dirty="0"/>
              <a:t>Text is stored in binary. </a:t>
            </a:r>
          </a:p>
          <a:p>
            <a:pPr marL="0" indent="0">
              <a:buNone/>
            </a:pPr>
            <a:endParaRPr lang="en-US" dirty="0"/>
          </a:p>
          <a:p>
            <a:pPr marL="0" indent="0">
              <a:buNone/>
            </a:pPr>
            <a:r>
              <a:rPr lang="en-US" dirty="0"/>
              <a:t>Given a </a:t>
            </a:r>
            <a:r>
              <a:rPr lang="en-US" b="1" dirty="0"/>
              <a:t>large enough</a:t>
            </a:r>
            <a:r>
              <a:rPr lang="en-US" dirty="0"/>
              <a:t> database, it’s possible to store a library of </a:t>
            </a:r>
            <a:r>
              <a:rPr lang="en-US" dirty="0">
                <a:solidFill>
                  <a:srgbClr val="FF0000"/>
                </a:solidFill>
              </a:rPr>
              <a:t>queries</a:t>
            </a:r>
            <a:r>
              <a:rPr lang="en-US" dirty="0"/>
              <a:t> &amp; </a:t>
            </a:r>
            <a:r>
              <a:rPr lang="en-US" dirty="0">
                <a:solidFill>
                  <a:srgbClr val="FF0000"/>
                </a:solidFill>
              </a:rPr>
              <a:t>plausible answers </a:t>
            </a:r>
            <a:r>
              <a:rPr lang="en-US" dirty="0"/>
              <a:t>to mimic intelligence via table lookup. </a:t>
            </a:r>
          </a:p>
          <a:p>
            <a:pPr marL="0" indent="0">
              <a:buNone/>
            </a:pPr>
            <a:endParaRPr lang="en-US" dirty="0"/>
          </a:p>
          <a:p>
            <a:pPr marL="0" indent="0">
              <a:buNone/>
            </a:pPr>
            <a:r>
              <a:rPr lang="en-US" dirty="0"/>
              <a:t>Do we ascribe intelligence to such a system? </a:t>
            </a:r>
          </a:p>
        </p:txBody>
      </p:sp>
      <p:pic>
        <p:nvPicPr>
          <p:cNvPr id="2050" name="Picture 2" descr="Philosophies | Free Full-Text | Turing&amp;rsquo;s Conceptual Engineering">
            <a:extLst>
              <a:ext uri="{FF2B5EF4-FFF2-40B4-BE49-F238E27FC236}">
                <a16:creationId xmlns:a16="http://schemas.microsoft.com/office/drawing/2014/main" id="{5A62757D-920E-524C-43F8-8274B92CCD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788" y="681397"/>
            <a:ext cx="6024314" cy="546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6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13"/>
            <a:ext cx="4234132" cy="704550"/>
          </a:xfrm>
        </p:spPr>
        <p:txBody>
          <a:bodyPr/>
          <a:lstStyle/>
          <a:p>
            <a:r>
              <a:rPr lang="en-US" dirty="0"/>
              <a:t>Strong v. Weak AI </a:t>
            </a:r>
          </a:p>
        </p:txBody>
      </p:sp>
      <p:sp>
        <p:nvSpPr>
          <p:cNvPr id="3" name="Content Placeholder 2"/>
          <p:cNvSpPr>
            <a:spLocks noGrp="1"/>
          </p:cNvSpPr>
          <p:nvPr>
            <p:ph idx="1"/>
          </p:nvPr>
        </p:nvSpPr>
        <p:spPr>
          <a:xfrm>
            <a:off x="0" y="681037"/>
            <a:ext cx="12192000" cy="5987182"/>
          </a:xfrm>
        </p:spPr>
        <p:txBody>
          <a:bodyPr>
            <a:normAutofit/>
          </a:bodyPr>
          <a:lstStyle/>
          <a:p>
            <a:r>
              <a:rPr lang="en-US" dirty="0"/>
              <a:t>One school of thought (dominated by MIT) argues that any system demonstrating intelligent behavior is AI, regardless of how it achieves its end. This is </a:t>
            </a:r>
            <a:r>
              <a:rPr lang="en-US" b="1" i="1" dirty="0"/>
              <a:t>weak AI</a:t>
            </a:r>
            <a:r>
              <a:rPr lang="en-US" i="1" dirty="0"/>
              <a:t>. </a:t>
            </a:r>
            <a:r>
              <a:rPr lang="en-US" dirty="0"/>
              <a:t> </a:t>
            </a:r>
          </a:p>
          <a:p>
            <a:r>
              <a:rPr lang="en-US" dirty="0"/>
              <a:t>Another (dominated by Carnegie-Mellon) holds that a system should be based on the same methods of learning &amp; cognition used by humans. This is </a:t>
            </a:r>
            <a:r>
              <a:rPr lang="en-US" b="1" i="1" dirty="0"/>
              <a:t>strong AI</a:t>
            </a:r>
            <a:r>
              <a:rPr lang="en-US" i="1" dirty="0"/>
              <a:t>. </a:t>
            </a:r>
            <a:r>
              <a:rPr lang="en-US" dirty="0"/>
              <a:t> </a:t>
            </a:r>
          </a:p>
          <a:p>
            <a:r>
              <a:rPr lang="en-US" dirty="0"/>
              <a:t>Weak AI proponents argue that the </a:t>
            </a:r>
            <a:r>
              <a:rPr lang="en-US" dirty="0">
                <a:solidFill>
                  <a:srgbClr val="FF0000"/>
                </a:solidFill>
              </a:rPr>
              <a:t>purpose</a:t>
            </a:r>
            <a:r>
              <a:rPr lang="en-US" dirty="0"/>
              <a:t> of AI is to </a:t>
            </a:r>
            <a:r>
              <a:rPr lang="en-US" dirty="0">
                <a:highlight>
                  <a:srgbClr val="FFFF00"/>
                </a:highlight>
              </a:rPr>
              <a:t>solve difficult problems </a:t>
            </a:r>
          </a:p>
          <a:p>
            <a:pPr lvl="1"/>
            <a:r>
              <a:rPr lang="en-US" dirty="0"/>
              <a:t>if we obtain a solution, we are more concerned with the correctness &amp; generalizability of that solution</a:t>
            </a:r>
          </a:p>
          <a:p>
            <a:pPr lvl="1"/>
            <a:r>
              <a:rPr lang="en-US" dirty="0"/>
              <a:t>If the process used to obtain it is different than a human would use, who cares? </a:t>
            </a:r>
          </a:p>
          <a:p>
            <a:r>
              <a:rPr lang="en-US" dirty="0"/>
              <a:t>Strong AI proponents argue that the end goal is “true” intelligence, which would require self-awareness (consciousness) </a:t>
            </a:r>
          </a:p>
          <a:p>
            <a:r>
              <a:rPr lang="en-US" dirty="0"/>
              <a:t>To date, there is </a:t>
            </a:r>
            <a:r>
              <a:rPr lang="en-US" b="1" dirty="0"/>
              <a:t>no</a:t>
            </a:r>
            <a:r>
              <a:rPr lang="en-US" dirty="0"/>
              <a:t> </a:t>
            </a:r>
            <a:r>
              <a:rPr lang="en-US" dirty="0">
                <a:solidFill>
                  <a:srgbClr val="FF0000"/>
                </a:solidFill>
              </a:rPr>
              <a:t>general-purpose</a:t>
            </a:r>
            <a:r>
              <a:rPr lang="en-US" dirty="0"/>
              <a:t> </a:t>
            </a:r>
            <a:r>
              <a:rPr lang="en-US" dirty="0">
                <a:highlight>
                  <a:srgbClr val="FFFF00"/>
                </a:highlight>
              </a:rPr>
              <a:t>strong</a:t>
            </a:r>
            <a:r>
              <a:rPr lang="en-US" dirty="0"/>
              <a:t> AI in existence. All systems in existence today are weak AI, and often very limited</a:t>
            </a:r>
          </a:p>
          <a:p>
            <a:pPr lvl="1"/>
            <a:r>
              <a:rPr lang="en-US" dirty="0"/>
              <a:t>However, a system that can read MRI scans and diagnose cancers as well as an experienced radiologist, </a:t>
            </a:r>
            <a:r>
              <a:rPr lang="en-US" i="1" dirty="0"/>
              <a:t>and nothing else</a:t>
            </a:r>
            <a:r>
              <a:rPr lang="en-US" dirty="0"/>
              <a:t>, is still </a:t>
            </a:r>
            <a:r>
              <a:rPr lang="en-US" b="1" dirty="0"/>
              <a:t>very useful</a:t>
            </a:r>
          </a:p>
        </p:txBody>
      </p:sp>
    </p:spTree>
    <p:extLst>
      <p:ext uri="{BB962C8B-B14F-4D97-AF65-F5344CB8AC3E}">
        <p14:creationId xmlns:p14="http://schemas.microsoft.com/office/powerpoint/2010/main" val="366132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1016" y="0"/>
            <a:ext cx="6709913" cy="623627"/>
          </a:xfrm>
        </p:spPr>
        <p:txBody>
          <a:bodyPr>
            <a:normAutofit fontScale="90000"/>
          </a:bodyPr>
          <a:lstStyle/>
          <a:p>
            <a:r>
              <a:rPr lang="en-US" dirty="0"/>
              <a:t>Common Implementations</a:t>
            </a:r>
          </a:p>
        </p:txBody>
      </p:sp>
      <p:pic>
        <p:nvPicPr>
          <p:cNvPr id="4" name="Picture 3">
            <a:extLst>
              <a:ext uri="{FF2B5EF4-FFF2-40B4-BE49-F238E27FC236}">
                <a16:creationId xmlns:a16="http://schemas.microsoft.com/office/drawing/2014/main" id="{8D4C1B62-D442-7361-D346-BACE6B040784}"/>
              </a:ext>
            </a:extLst>
          </p:cNvPr>
          <p:cNvPicPr>
            <a:picLocks noChangeAspect="1"/>
          </p:cNvPicPr>
          <p:nvPr/>
        </p:nvPicPr>
        <p:blipFill>
          <a:blip r:embed="rId2"/>
          <a:stretch>
            <a:fillRect/>
          </a:stretch>
        </p:blipFill>
        <p:spPr>
          <a:xfrm>
            <a:off x="3266176" y="727815"/>
            <a:ext cx="5955462" cy="6046462"/>
          </a:xfrm>
          <a:prstGeom prst="rect">
            <a:avLst/>
          </a:prstGeom>
        </p:spPr>
      </p:pic>
    </p:spTree>
    <p:extLst>
      <p:ext uri="{BB962C8B-B14F-4D97-AF65-F5344CB8AC3E}">
        <p14:creationId xmlns:p14="http://schemas.microsoft.com/office/powerpoint/2010/main" val="31932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95223"/>
          </a:xfrm>
        </p:spPr>
        <p:txBody>
          <a:bodyPr>
            <a:normAutofit fontScale="90000"/>
          </a:bodyPr>
          <a:lstStyle/>
          <a:p>
            <a:r>
              <a:rPr lang="en-US" dirty="0"/>
              <a:t>Agents, Environments, and Perception</a:t>
            </a:r>
          </a:p>
        </p:txBody>
      </p:sp>
      <p:sp>
        <p:nvSpPr>
          <p:cNvPr id="3" name="Content Placeholder 2"/>
          <p:cNvSpPr>
            <a:spLocks noGrp="1"/>
          </p:cNvSpPr>
          <p:nvPr>
            <p:ph idx="1"/>
          </p:nvPr>
        </p:nvSpPr>
        <p:spPr>
          <a:xfrm>
            <a:off x="0" y="807707"/>
            <a:ext cx="12192001" cy="5696609"/>
          </a:xfrm>
        </p:spPr>
        <p:txBody>
          <a:bodyPr>
            <a:normAutofit fontScale="92500" lnSpcReduction="20000"/>
          </a:bodyPr>
          <a:lstStyle/>
          <a:p>
            <a:r>
              <a:rPr lang="en-US" b="1" dirty="0"/>
              <a:t>Agent</a:t>
            </a:r>
            <a:r>
              <a:rPr lang="en-US" dirty="0"/>
              <a:t>: Anything that can be viewed as perceiving its </a:t>
            </a:r>
            <a:r>
              <a:rPr lang="en-US" b="1" dirty="0"/>
              <a:t>environment</a:t>
            </a:r>
            <a:r>
              <a:rPr lang="en-US" dirty="0"/>
              <a:t> through </a:t>
            </a:r>
            <a:r>
              <a:rPr lang="en-US" b="1" dirty="0"/>
              <a:t>sensors</a:t>
            </a:r>
            <a:r>
              <a:rPr lang="en-US" dirty="0"/>
              <a:t> and acting on that environment through </a:t>
            </a:r>
            <a:r>
              <a:rPr lang="en-US" b="1" dirty="0"/>
              <a:t>actuators</a:t>
            </a:r>
            <a:r>
              <a:rPr lang="en-US" dirty="0"/>
              <a:t>. </a:t>
            </a:r>
          </a:p>
          <a:p>
            <a:r>
              <a:rPr lang="en-US" dirty="0"/>
              <a:t>Percept: The agent’s perceptual input at a given </a:t>
            </a:r>
            <a:br>
              <a:rPr lang="en-US" dirty="0"/>
            </a:br>
            <a:r>
              <a:rPr lang="en-US" dirty="0"/>
              <a:t>instant </a:t>
            </a:r>
          </a:p>
          <a:p>
            <a:r>
              <a:rPr lang="en-US" dirty="0"/>
              <a:t>Percept sequence: Complete history of percepts</a:t>
            </a:r>
          </a:p>
          <a:p>
            <a:pPr lvl="1"/>
            <a:r>
              <a:rPr lang="en-US" dirty="0"/>
              <a:t>Choice of action can depend on percept or percept </a:t>
            </a:r>
            <a:br>
              <a:rPr lang="en-US" dirty="0"/>
            </a:br>
            <a:r>
              <a:rPr lang="en-US" dirty="0"/>
              <a:t>sequence, but not on anything it has not observed yet. </a:t>
            </a:r>
          </a:p>
          <a:p>
            <a:r>
              <a:rPr lang="en-US" dirty="0"/>
              <a:t>Agent’s behavior is described by an </a:t>
            </a:r>
            <a:r>
              <a:rPr lang="en-US" b="1" dirty="0"/>
              <a:t>agent function</a:t>
            </a:r>
            <a:r>
              <a:rPr lang="en-US" dirty="0"/>
              <a:t> </a:t>
            </a:r>
            <a:br>
              <a:rPr lang="en-US" dirty="0"/>
            </a:br>
            <a:r>
              <a:rPr lang="en-US" dirty="0"/>
              <a:t>that maps percepts or percept sequence to actions</a:t>
            </a:r>
          </a:p>
          <a:p>
            <a:pPr lvl="1"/>
            <a:r>
              <a:rPr lang="en-US" dirty="0"/>
              <a:t>Note that </a:t>
            </a:r>
            <a:r>
              <a:rPr lang="en-US" b="1" dirty="0"/>
              <a:t>agent function</a:t>
            </a:r>
            <a:r>
              <a:rPr lang="en-US" dirty="0"/>
              <a:t> </a:t>
            </a:r>
            <a:r>
              <a:rPr lang="en-US" u="sng" dirty="0"/>
              <a:t>does not base its actions on the environmental state</a:t>
            </a:r>
            <a:r>
              <a:rPr lang="en-US" dirty="0"/>
              <a:t>, only on what has been </a:t>
            </a:r>
            <a:r>
              <a:rPr lang="en-US" dirty="0">
                <a:highlight>
                  <a:srgbClr val="FFFF00"/>
                </a:highlight>
              </a:rPr>
              <a:t>perceived</a:t>
            </a:r>
            <a:r>
              <a:rPr lang="en-US" dirty="0"/>
              <a:t> about that state </a:t>
            </a:r>
          </a:p>
          <a:p>
            <a:pPr lvl="1"/>
            <a:r>
              <a:rPr lang="en-US" dirty="0"/>
              <a:t>An agent function is implemented by an </a:t>
            </a:r>
            <a:r>
              <a:rPr lang="en-US" b="1" dirty="0"/>
              <a:t>agent program.</a:t>
            </a:r>
          </a:p>
          <a:p>
            <a:pPr lvl="1"/>
            <a:r>
              <a:rPr lang="en-US" dirty="0"/>
              <a:t>Conceptually can be viewed as a table lookup or </a:t>
            </a:r>
            <a:r>
              <a:rPr lang="en-US" dirty="0">
                <a:solidFill>
                  <a:srgbClr val="FF0000"/>
                </a:solidFill>
              </a:rPr>
              <a:t>set of if-then rules</a:t>
            </a:r>
            <a:r>
              <a:rPr lang="en-US" dirty="0"/>
              <a:t>; most implementations are more complex </a:t>
            </a:r>
          </a:p>
          <a:p>
            <a:r>
              <a:rPr lang="en-US" dirty="0"/>
              <a:t>Vacuum cleaner world: 2 squares, A &amp; B, each can be clean or dirty. Actions are GO LEFT, GO RIGHT, CLEAN </a:t>
            </a:r>
          </a:p>
          <a:p>
            <a:pPr lvl="1"/>
            <a:r>
              <a:rPr lang="en-US" dirty="0"/>
              <a:t>Can build up table: given this percept (or sequence), do this</a:t>
            </a:r>
          </a:p>
        </p:txBody>
      </p:sp>
      <p:pic>
        <p:nvPicPr>
          <p:cNvPr id="4098" name="Picture 2" descr="Dyson Releases the Eye, a Robot Vacuum With a 360-Degree Camera | WIRED">
            <a:extLst>
              <a:ext uri="{FF2B5EF4-FFF2-40B4-BE49-F238E27FC236}">
                <a16:creationId xmlns:a16="http://schemas.microsoft.com/office/drawing/2014/main" id="{5CCBDE80-856D-4CA8-61B5-24372DB60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299" y="1206229"/>
            <a:ext cx="4364124" cy="248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08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277"/>
            <a:ext cx="7555302" cy="290483"/>
          </a:xfrm>
        </p:spPr>
        <p:txBody>
          <a:bodyPr>
            <a:normAutofit fontScale="90000"/>
          </a:bodyPr>
          <a:lstStyle/>
          <a:p>
            <a:r>
              <a:rPr lang="en-US" dirty="0"/>
              <a:t>What makes an agent ‘rational’?</a:t>
            </a:r>
          </a:p>
        </p:txBody>
      </p:sp>
      <p:sp>
        <p:nvSpPr>
          <p:cNvPr id="3" name="Content Placeholder 2"/>
          <p:cNvSpPr>
            <a:spLocks noGrp="1"/>
          </p:cNvSpPr>
          <p:nvPr>
            <p:ph idx="1"/>
          </p:nvPr>
        </p:nvSpPr>
        <p:spPr>
          <a:xfrm>
            <a:off x="96327" y="597889"/>
            <a:ext cx="11972027" cy="6113462"/>
          </a:xfrm>
        </p:spPr>
        <p:txBody>
          <a:bodyPr>
            <a:normAutofit fontScale="77500" lnSpcReduction="20000"/>
          </a:bodyPr>
          <a:lstStyle/>
          <a:p>
            <a:r>
              <a:rPr lang="en-US" dirty="0"/>
              <a:t>One definition is that a rational agent does the right thing—with the proper “then” action for every “if” state </a:t>
            </a:r>
          </a:p>
          <a:p>
            <a:pPr lvl="1"/>
            <a:r>
              <a:rPr lang="en-US" dirty="0"/>
              <a:t>But what does “doing the right thing” mean? </a:t>
            </a:r>
          </a:p>
          <a:p>
            <a:r>
              <a:rPr lang="en-US" dirty="0"/>
              <a:t>We consider consequences.</a:t>
            </a:r>
          </a:p>
          <a:p>
            <a:r>
              <a:rPr lang="en-US" dirty="0"/>
              <a:t>The right action is the one that leads to the desired outcome based on the series of environmental states produced by interacting with the environment</a:t>
            </a:r>
          </a:p>
          <a:p>
            <a:pPr lvl="1"/>
            <a:r>
              <a:rPr lang="en-US" dirty="0"/>
              <a:t>Not agent states; otherwise our agent can delude itself by simply defining whatever it does (even if random) as the ‘correct’ thing to do</a:t>
            </a:r>
          </a:p>
          <a:p>
            <a:pPr lvl="1"/>
            <a:r>
              <a:rPr lang="en-US" dirty="0"/>
              <a:t>Compare the tendency among humans to tell themselves they don’t really want something that’s out of reach anyway (sour grapes) </a:t>
            </a:r>
          </a:p>
          <a:p>
            <a:r>
              <a:rPr lang="en-US" dirty="0"/>
              <a:t>Agent function/program should be designed according to circumstances </a:t>
            </a:r>
          </a:p>
          <a:p>
            <a:pPr lvl="1"/>
            <a:r>
              <a:rPr lang="en-US" dirty="0"/>
              <a:t>For example, our vacuum cleaner should get credit for cleaning up dirt </a:t>
            </a:r>
          </a:p>
          <a:p>
            <a:pPr lvl="1"/>
            <a:r>
              <a:rPr lang="en-US" dirty="0"/>
              <a:t>But be careful! A vacuum could clean up some dirt, get credit, dump the dirt onto the floor, clean it up, get credit, dump it, clean it up, get credit… </a:t>
            </a:r>
          </a:p>
          <a:p>
            <a:pPr lvl="1"/>
            <a:r>
              <a:rPr lang="en-US" dirty="0"/>
              <a:t>Probably better to design it based on state of square (clean or dirty), perhaps with penalty for electricity use or noise, to discourage unnecessary work </a:t>
            </a:r>
          </a:p>
          <a:p>
            <a:r>
              <a:rPr lang="en-US" i="1" dirty="0"/>
              <a:t>In general, it’s better to define the goal state in terms of what is actually wanted, not on how the agent should behave. </a:t>
            </a:r>
          </a:p>
          <a:p>
            <a:r>
              <a:rPr lang="en-US" dirty="0"/>
              <a:t>Still issues to work out, based on how we reward cleanliness</a:t>
            </a:r>
          </a:p>
          <a:p>
            <a:pPr lvl="1"/>
            <a:r>
              <a:rPr lang="en-US" dirty="0"/>
              <a:t>Mediocre, </a:t>
            </a:r>
            <a:r>
              <a:rPr lang="en-US" dirty="0" err="1"/>
              <a:t>kinda-sorta</a:t>
            </a:r>
            <a:r>
              <a:rPr lang="en-US" dirty="0"/>
              <a:t> clean all the time? </a:t>
            </a:r>
          </a:p>
          <a:p>
            <a:pPr lvl="1"/>
            <a:r>
              <a:rPr lang="en-US" dirty="0"/>
              <a:t>Or immaculate as soon as it’s done, at the cost of long breaks (and therefore dirt buildup) between cleanings? </a:t>
            </a:r>
          </a:p>
          <a:p>
            <a:pPr lvl="1"/>
            <a:endParaRPr lang="en-US" dirty="0"/>
          </a:p>
        </p:txBody>
      </p:sp>
    </p:spTree>
    <p:extLst>
      <p:ext uri="{BB962C8B-B14F-4D97-AF65-F5344CB8AC3E}">
        <p14:creationId xmlns:p14="http://schemas.microsoft.com/office/powerpoint/2010/main" val="96478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ognitive neuroscience is concerned with sensory input and its... |  Download Scientific Diagram">
            <a:extLst>
              <a:ext uri="{FF2B5EF4-FFF2-40B4-BE49-F238E27FC236}">
                <a16:creationId xmlns:a16="http://schemas.microsoft.com/office/drawing/2014/main" id="{48B0F108-2A6C-7173-5F57-41118A47D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296" y="3305174"/>
            <a:ext cx="4968703" cy="34082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5838645" cy="635539"/>
          </a:xfrm>
        </p:spPr>
        <p:txBody>
          <a:bodyPr>
            <a:normAutofit fontScale="90000"/>
          </a:bodyPr>
          <a:lstStyle/>
          <a:p>
            <a:r>
              <a:rPr lang="en-US" dirty="0"/>
              <a:t>Foundations of AI </a:t>
            </a:r>
          </a:p>
        </p:txBody>
      </p:sp>
      <p:sp>
        <p:nvSpPr>
          <p:cNvPr id="3" name="Content Placeholder 2"/>
          <p:cNvSpPr>
            <a:spLocks noGrp="1"/>
          </p:cNvSpPr>
          <p:nvPr>
            <p:ph idx="1"/>
          </p:nvPr>
        </p:nvSpPr>
        <p:spPr>
          <a:xfrm>
            <a:off x="0" y="635538"/>
            <a:ext cx="12085608" cy="5937789"/>
          </a:xfrm>
        </p:spPr>
        <p:txBody>
          <a:bodyPr>
            <a:normAutofit/>
          </a:bodyPr>
          <a:lstStyle/>
          <a:p>
            <a:r>
              <a:rPr lang="en-US" dirty="0"/>
              <a:t>Neuroscience</a:t>
            </a:r>
          </a:p>
          <a:p>
            <a:pPr lvl="1"/>
            <a:r>
              <a:rPr lang="en-US" dirty="0"/>
              <a:t>How do brains process information? </a:t>
            </a:r>
          </a:p>
          <a:p>
            <a:pPr lvl="2"/>
            <a:r>
              <a:rPr lang="en-US" dirty="0"/>
              <a:t>Brains are MUCH more energy efficient than any CPU </a:t>
            </a:r>
          </a:p>
          <a:p>
            <a:r>
              <a:rPr lang="en-US" dirty="0"/>
              <a:t>Psychology</a:t>
            </a:r>
          </a:p>
          <a:p>
            <a:pPr lvl="1"/>
            <a:r>
              <a:rPr lang="en-US" dirty="0"/>
              <a:t>How do humans and animals think and act? </a:t>
            </a:r>
          </a:p>
          <a:p>
            <a:r>
              <a:rPr lang="en-US" dirty="0"/>
              <a:t>Computer Engineering</a:t>
            </a:r>
          </a:p>
          <a:p>
            <a:pPr lvl="1"/>
            <a:r>
              <a:rPr lang="en-US" dirty="0"/>
              <a:t>How can we build an efficient computer? </a:t>
            </a:r>
          </a:p>
          <a:p>
            <a:r>
              <a:rPr lang="en-US" dirty="0"/>
              <a:t>Control Theory &amp; Cybernetics</a:t>
            </a:r>
          </a:p>
          <a:p>
            <a:pPr lvl="1"/>
            <a:r>
              <a:rPr lang="en-US" dirty="0"/>
              <a:t>How can artifacts operate under their own control? </a:t>
            </a:r>
          </a:p>
          <a:p>
            <a:pPr lvl="2"/>
            <a:r>
              <a:rPr lang="en-US" dirty="0"/>
              <a:t>Homeostasis, objective function</a:t>
            </a:r>
          </a:p>
          <a:p>
            <a:r>
              <a:rPr lang="en-US" dirty="0"/>
              <a:t>Linguistics</a:t>
            </a:r>
          </a:p>
          <a:p>
            <a:pPr lvl="1"/>
            <a:r>
              <a:rPr lang="en-US" dirty="0"/>
              <a:t>How does language relate to thought? </a:t>
            </a:r>
          </a:p>
        </p:txBody>
      </p:sp>
      <p:pic>
        <p:nvPicPr>
          <p:cNvPr id="3074" name="Picture 2" descr="Uncovering the Mystery of the Human Brain with Computational Neuroscience">
            <a:extLst>
              <a:ext uri="{FF2B5EF4-FFF2-40B4-BE49-F238E27FC236}">
                <a16:creationId xmlns:a16="http://schemas.microsoft.com/office/drawing/2014/main" id="{5FB21C25-26EB-00CC-8CFA-46B1CC0610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3061" y="635537"/>
            <a:ext cx="3823139" cy="215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“rational.”</a:t>
            </a:r>
          </a:p>
        </p:txBody>
      </p:sp>
      <p:sp>
        <p:nvSpPr>
          <p:cNvPr id="3" name="Content Placeholder 2"/>
          <p:cNvSpPr>
            <a:spLocks noGrp="1"/>
          </p:cNvSpPr>
          <p:nvPr>
            <p:ph idx="1"/>
          </p:nvPr>
        </p:nvSpPr>
        <p:spPr/>
        <p:txBody>
          <a:bodyPr/>
          <a:lstStyle/>
          <a:p>
            <a:r>
              <a:rPr lang="en-US" dirty="0"/>
              <a:t>Rationality depends on: </a:t>
            </a:r>
          </a:p>
          <a:p>
            <a:pPr lvl="1"/>
            <a:r>
              <a:rPr lang="en-US" dirty="0"/>
              <a:t>The performance </a:t>
            </a:r>
            <a:r>
              <a:rPr lang="en-US" b="1" dirty="0"/>
              <a:t>measure</a:t>
            </a:r>
            <a:r>
              <a:rPr lang="en-US" dirty="0"/>
              <a:t> that defines </a:t>
            </a:r>
            <a:r>
              <a:rPr lang="en-US" b="1" u="sng" dirty="0"/>
              <a:t>success</a:t>
            </a:r>
            <a:r>
              <a:rPr lang="en-US" dirty="0"/>
              <a:t> </a:t>
            </a:r>
          </a:p>
          <a:p>
            <a:pPr lvl="1"/>
            <a:r>
              <a:rPr lang="en-US" dirty="0"/>
              <a:t>The agent’s </a:t>
            </a:r>
            <a:r>
              <a:rPr lang="en-US" b="1" dirty="0"/>
              <a:t>knowledge</a:t>
            </a:r>
            <a:r>
              <a:rPr lang="en-US" dirty="0"/>
              <a:t> of the </a:t>
            </a:r>
            <a:r>
              <a:rPr lang="en-US" b="1" dirty="0"/>
              <a:t>environment</a:t>
            </a:r>
            <a:r>
              <a:rPr lang="en-US" dirty="0"/>
              <a:t> </a:t>
            </a:r>
          </a:p>
          <a:p>
            <a:pPr lvl="1"/>
            <a:r>
              <a:rPr lang="en-US" dirty="0"/>
              <a:t>The </a:t>
            </a:r>
            <a:r>
              <a:rPr lang="en-US" b="1" dirty="0"/>
              <a:t>actions</a:t>
            </a:r>
            <a:r>
              <a:rPr lang="en-US" dirty="0"/>
              <a:t> the agent can perform </a:t>
            </a:r>
          </a:p>
          <a:p>
            <a:pPr lvl="1"/>
            <a:r>
              <a:rPr lang="en-US" dirty="0"/>
              <a:t>The agent’s </a:t>
            </a:r>
            <a:r>
              <a:rPr lang="en-US" b="1" u="sng" dirty="0"/>
              <a:t>percept</a:t>
            </a:r>
            <a:r>
              <a:rPr lang="en-US" u="sng" dirty="0"/>
              <a:t> </a:t>
            </a:r>
            <a:r>
              <a:rPr lang="en-US" b="1" u="sng" dirty="0"/>
              <a:t>sequence</a:t>
            </a:r>
            <a:r>
              <a:rPr lang="en-US" u="sng" dirty="0"/>
              <a:t> </a:t>
            </a:r>
          </a:p>
          <a:p>
            <a:r>
              <a:rPr lang="en-US" dirty="0"/>
              <a:t>For each possible percept sequence, a rational agent </a:t>
            </a:r>
            <a:r>
              <a:rPr lang="en-US" b="1" dirty="0"/>
              <a:t>should</a:t>
            </a:r>
            <a:r>
              <a:rPr lang="en-US" dirty="0"/>
              <a:t> </a:t>
            </a:r>
            <a:r>
              <a:rPr lang="en-US" i="1" u="sng" dirty="0"/>
              <a:t>select</a:t>
            </a:r>
            <a:r>
              <a:rPr lang="en-US" dirty="0"/>
              <a:t> an action that is expected to </a:t>
            </a:r>
            <a:r>
              <a:rPr lang="en-US" b="1" dirty="0"/>
              <a:t>maximize its performance measure</a:t>
            </a:r>
            <a:r>
              <a:rPr lang="en-US" dirty="0"/>
              <a:t>, given the evidence provided by the </a:t>
            </a:r>
            <a:r>
              <a:rPr lang="en-US" b="1" dirty="0"/>
              <a:t>percept sequence </a:t>
            </a:r>
            <a:r>
              <a:rPr lang="en-US" dirty="0"/>
              <a:t>and whatever </a:t>
            </a:r>
            <a:r>
              <a:rPr lang="en-US" dirty="0">
                <a:solidFill>
                  <a:srgbClr val="FF0000"/>
                </a:solidFill>
              </a:rPr>
              <a:t>built-in</a:t>
            </a:r>
            <a:r>
              <a:rPr lang="en-US" dirty="0"/>
              <a:t> </a:t>
            </a:r>
            <a:r>
              <a:rPr lang="en-US" b="1" dirty="0"/>
              <a:t>knowledge</a:t>
            </a:r>
            <a:r>
              <a:rPr lang="en-US" dirty="0"/>
              <a:t> the agent has</a:t>
            </a:r>
          </a:p>
          <a:p>
            <a:endParaRPr lang="en-US" dirty="0"/>
          </a:p>
        </p:txBody>
      </p:sp>
      <p:pic>
        <p:nvPicPr>
          <p:cNvPr id="1026" name="Picture 2" descr="Agents">
            <a:extLst>
              <a:ext uri="{FF2B5EF4-FFF2-40B4-BE49-F238E27FC236}">
                <a16:creationId xmlns:a16="http://schemas.microsoft.com/office/drawing/2014/main" id="{CA756D36-080C-5CF7-8414-B0214D53E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50" y="0"/>
            <a:ext cx="3028950" cy="37639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ction 02">
            <a:extLst>
              <a:ext uri="{FF2B5EF4-FFF2-40B4-BE49-F238E27FC236}">
                <a16:creationId xmlns:a16="http://schemas.microsoft.com/office/drawing/2014/main" id="{40E037E0-6D27-FA82-FEE1-46AEA378E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531" y="5097016"/>
            <a:ext cx="3902869" cy="176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2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a:t>
            </a:r>
          </a:p>
        </p:txBody>
      </p:sp>
      <p:sp>
        <p:nvSpPr>
          <p:cNvPr id="3" name="Content Placeholder 2"/>
          <p:cNvSpPr>
            <a:spLocks noGrp="1"/>
          </p:cNvSpPr>
          <p:nvPr>
            <p:ph idx="1"/>
          </p:nvPr>
        </p:nvSpPr>
        <p:spPr>
          <a:xfrm>
            <a:off x="190499" y="1454150"/>
            <a:ext cx="7077076" cy="5205442"/>
          </a:xfrm>
        </p:spPr>
        <p:txBody>
          <a:bodyPr>
            <a:normAutofit lnSpcReduction="10000"/>
          </a:bodyPr>
          <a:lstStyle/>
          <a:p>
            <a:r>
              <a:rPr lang="en-US" dirty="0"/>
              <a:t>AI often relies on applying </a:t>
            </a:r>
            <a:r>
              <a:rPr lang="en-US" b="1" dirty="0"/>
              <a:t>heuristics</a:t>
            </a:r>
            <a:r>
              <a:rPr lang="en-US" dirty="0"/>
              <a:t> (which </a:t>
            </a:r>
            <a:r>
              <a:rPr lang="en-US" dirty="0">
                <a:solidFill>
                  <a:schemeClr val="accent2">
                    <a:lumMod val="75000"/>
                  </a:schemeClr>
                </a:solidFill>
              </a:rPr>
              <a:t>usually</a:t>
            </a:r>
            <a:r>
              <a:rPr lang="en-US" dirty="0"/>
              <a:t> get a correct answer, at </a:t>
            </a:r>
            <a:r>
              <a:rPr lang="en-US" u="sng" dirty="0"/>
              <a:t>least approximately</a:t>
            </a:r>
            <a:r>
              <a:rPr lang="en-US" dirty="0"/>
              <a:t>, and do it </a:t>
            </a:r>
            <a:r>
              <a:rPr lang="en-US" b="1" dirty="0"/>
              <a:t>quickly</a:t>
            </a:r>
            <a:r>
              <a:rPr lang="en-US" dirty="0"/>
              <a:t>) rather than </a:t>
            </a:r>
            <a:r>
              <a:rPr lang="en-US" dirty="0">
                <a:solidFill>
                  <a:srgbClr val="FF0000"/>
                </a:solidFill>
              </a:rPr>
              <a:t>algorithms</a:t>
            </a:r>
            <a:r>
              <a:rPr lang="en-US" dirty="0"/>
              <a:t> (which </a:t>
            </a:r>
            <a:r>
              <a:rPr lang="en-US" dirty="0">
                <a:solidFill>
                  <a:schemeClr val="accent2">
                    <a:lumMod val="75000"/>
                  </a:schemeClr>
                </a:solidFill>
              </a:rPr>
              <a:t>always</a:t>
            </a:r>
            <a:r>
              <a:rPr lang="en-US" dirty="0"/>
              <a:t> get a correct answer, exactly, </a:t>
            </a:r>
            <a:r>
              <a:rPr lang="en-US" b="1" u="sng" dirty="0"/>
              <a:t>eventually</a:t>
            </a:r>
            <a:r>
              <a:rPr lang="en-US" dirty="0"/>
              <a:t>) </a:t>
            </a:r>
          </a:p>
          <a:p>
            <a:pPr lvl="1"/>
            <a:r>
              <a:rPr lang="en-US" dirty="0"/>
              <a:t>Solving a </a:t>
            </a:r>
            <a:r>
              <a:rPr lang="en-US" b="1" dirty="0"/>
              <a:t>simpler</a:t>
            </a:r>
            <a:r>
              <a:rPr lang="en-US" dirty="0"/>
              <a:t> but </a:t>
            </a:r>
            <a:r>
              <a:rPr lang="en-US" u="sng" dirty="0"/>
              <a:t>related</a:t>
            </a:r>
            <a:r>
              <a:rPr lang="en-US" dirty="0"/>
              <a:t> problem </a:t>
            </a:r>
          </a:p>
          <a:p>
            <a:pPr lvl="1"/>
            <a:r>
              <a:rPr lang="en-US" b="1" dirty="0"/>
              <a:t>Working backward</a:t>
            </a:r>
            <a:r>
              <a:rPr lang="en-US" dirty="0"/>
              <a:t> from a solution toward the starting state </a:t>
            </a:r>
          </a:p>
          <a:p>
            <a:pPr lvl="1"/>
            <a:r>
              <a:rPr lang="en-US" dirty="0"/>
              <a:t>Identifying similar solved problems &amp; </a:t>
            </a:r>
            <a:r>
              <a:rPr lang="en-US" b="1" dirty="0"/>
              <a:t>testing</a:t>
            </a:r>
            <a:r>
              <a:rPr lang="en-US" dirty="0"/>
              <a:t> those solutions </a:t>
            </a:r>
          </a:p>
          <a:p>
            <a:pPr lvl="1"/>
            <a:r>
              <a:rPr lang="en-US" dirty="0"/>
              <a:t>Successive approximation (iteration)—if we can’t find a solution, can we find a state that is in some way “closer”? </a:t>
            </a:r>
          </a:p>
          <a:p>
            <a:pPr lvl="2"/>
            <a:r>
              <a:rPr lang="en-US" dirty="0"/>
              <a:t>And if not, what do we do? </a:t>
            </a:r>
          </a:p>
        </p:txBody>
      </p:sp>
      <p:pic>
        <p:nvPicPr>
          <p:cNvPr id="2050" name="Picture 2" descr="PDF] Familiarity and recollection in heuristic decision making. | Semantic  Scholar">
            <a:extLst>
              <a:ext uri="{FF2B5EF4-FFF2-40B4-BE49-F238E27FC236}">
                <a16:creationId xmlns:a16="http://schemas.microsoft.com/office/drawing/2014/main" id="{2BB3CF4A-E4F2-972F-8A69-F33716B9CB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69"/>
          <a:stretch/>
        </p:blipFill>
        <p:spPr bwMode="auto">
          <a:xfrm>
            <a:off x="7267575" y="1027906"/>
            <a:ext cx="4771967" cy="420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1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suitable for AI </a:t>
            </a:r>
          </a:p>
        </p:txBody>
      </p:sp>
      <p:sp>
        <p:nvSpPr>
          <p:cNvPr id="3" name="Content Placeholder 2"/>
          <p:cNvSpPr>
            <a:spLocks noGrp="1"/>
          </p:cNvSpPr>
          <p:nvPr>
            <p:ph idx="1"/>
          </p:nvPr>
        </p:nvSpPr>
        <p:spPr>
          <a:xfrm>
            <a:off x="838200" y="1825625"/>
            <a:ext cx="10515600" cy="4851220"/>
          </a:xfrm>
        </p:spPr>
        <p:txBody>
          <a:bodyPr>
            <a:normAutofit fontScale="70000" lnSpcReduction="20000"/>
          </a:bodyPr>
          <a:lstStyle/>
          <a:p>
            <a:r>
              <a:rPr lang="en-US" dirty="0"/>
              <a:t>Most AI problems are </a:t>
            </a:r>
            <a:r>
              <a:rPr lang="en-US" b="1" dirty="0"/>
              <a:t>large</a:t>
            </a:r>
            <a:r>
              <a:rPr lang="en-US" dirty="0"/>
              <a:t> </a:t>
            </a:r>
          </a:p>
          <a:p>
            <a:r>
              <a:rPr lang="en-US" dirty="0"/>
              <a:t>Cannot be solved by </a:t>
            </a:r>
            <a:r>
              <a:rPr lang="en-US" u="sng" dirty="0"/>
              <a:t>straightforward</a:t>
            </a:r>
            <a:r>
              <a:rPr lang="en-US" dirty="0"/>
              <a:t> algorithms </a:t>
            </a:r>
          </a:p>
          <a:p>
            <a:r>
              <a:rPr lang="en-US" dirty="0"/>
              <a:t>Embody (encapsulate / integrate) a large amount of </a:t>
            </a:r>
            <a:r>
              <a:rPr lang="en-US" b="1" i="1" dirty="0"/>
              <a:t>human expertise      </a:t>
            </a:r>
            <a:r>
              <a:rPr lang="en-US" dirty="0">
                <a:highlight>
                  <a:srgbClr val="FFFF00"/>
                </a:highlight>
              </a:rPr>
              <a:t>[representation] </a:t>
            </a:r>
            <a:endParaRPr lang="en-US" b="1" i="1" dirty="0">
              <a:highlight>
                <a:srgbClr val="FFFF00"/>
              </a:highlight>
            </a:endParaRPr>
          </a:p>
          <a:p>
            <a:r>
              <a:rPr lang="en-US" dirty="0"/>
              <a:t>Examples: </a:t>
            </a:r>
          </a:p>
          <a:p>
            <a:pPr lvl="1"/>
            <a:r>
              <a:rPr lang="en-US" dirty="0"/>
              <a:t>Medical diagnosis (one of the first applications of </a:t>
            </a:r>
            <a:r>
              <a:rPr lang="en-US" b="1" i="1" dirty="0"/>
              <a:t>expert systems</a:t>
            </a:r>
            <a:r>
              <a:rPr lang="en-US" dirty="0"/>
              <a:t>) </a:t>
            </a:r>
          </a:p>
          <a:p>
            <a:pPr lvl="2"/>
            <a:r>
              <a:rPr lang="en-US" dirty="0"/>
              <a:t>A lot of expertise, much of it in the form of if-then rules in a roughly hierarchical structure </a:t>
            </a:r>
          </a:p>
          <a:p>
            <a:pPr lvl="2"/>
            <a:r>
              <a:rPr lang="en-US" dirty="0"/>
              <a:t>Very complex, with complex interactions between rules &amp; possible causes </a:t>
            </a:r>
          </a:p>
          <a:p>
            <a:pPr lvl="1"/>
            <a:r>
              <a:rPr lang="en-US" dirty="0"/>
              <a:t>Given a user’s shopping history, what specials are likely to lure them into the store in the next week? </a:t>
            </a:r>
          </a:p>
          <a:p>
            <a:pPr lvl="2"/>
            <a:r>
              <a:rPr lang="en-US" dirty="0"/>
              <a:t>Given all of our shoppers’ histories, what specials would bring the most total business in to the store? </a:t>
            </a:r>
          </a:p>
          <a:p>
            <a:pPr lvl="2"/>
            <a:r>
              <a:rPr lang="en-US" dirty="0"/>
              <a:t>Given this user’s travel history, how much are they likely willing to pay for this airline ticket right now? </a:t>
            </a:r>
          </a:p>
          <a:p>
            <a:pPr lvl="1"/>
            <a:r>
              <a:rPr lang="en-US" dirty="0"/>
              <a:t>Given a user’s spending history, what changes to their budget would we recommend? (“Do you really need to eat out quite so often?”) </a:t>
            </a:r>
          </a:p>
          <a:p>
            <a:pPr lvl="1"/>
            <a:r>
              <a:rPr lang="en-US" dirty="0"/>
              <a:t>Given that chess has about 10</a:t>
            </a:r>
            <a:r>
              <a:rPr lang="en-US" baseline="30000" dirty="0"/>
              <a:t>42</a:t>
            </a:r>
            <a:r>
              <a:rPr lang="en-US" dirty="0"/>
              <a:t> “reasonable” games and about 10</a:t>
            </a:r>
            <a:r>
              <a:rPr lang="en-US" baseline="30000" dirty="0"/>
              <a:t>120</a:t>
            </a:r>
            <a:r>
              <a:rPr lang="en-US" dirty="0"/>
              <a:t> possible states, can we make a program that plays chess “well”?</a:t>
            </a:r>
          </a:p>
          <a:p>
            <a:pPr lvl="2"/>
            <a:r>
              <a:rPr lang="en-US" dirty="0"/>
              <a:t>How well? </a:t>
            </a:r>
          </a:p>
          <a:p>
            <a:pPr lvl="2"/>
            <a:r>
              <a:rPr lang="en-US" dirty="0"/>
              <a:t>With perfect play by both sides, who wins? </a:t>
            </a:r>
          </a:p>
          <a:p>
            <a:pPr lvl="2"/>
            <a:r>
              <a:rPr lang="en-US" dirty="0"/>
              <a:t>What is the best move in a particular position? </a:t>
            </a:r>
          </a:p>
          <a:p>
            <a:pPr lvl="2"/>
            <a:r>
              <a:rPr lang="en-US" dirty="0"/>
              <a:t>Note that this is still weak AI—a strong AI system could not only beat the very best humans, it could also explain the reasoning behind its moves and identify how to teach others to play better  </a:t>
            </a:r>
          </a:p>
        </p:txBody>
      </p:sp>
    </p:spTree>
    <p:extLst>
      <p:ext uri="{BB962C8B-B14F-4D97-AF65-F5344CB8AC3E}">
        <p14:creationId xmlns:p14="http://schemas.microsoft.com/office/powerpoint/2010/main" val="220574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19" y="97707"/>
            <a:ext cx="10515600" cy="432638"/>
          </a:xfrm>
        </p:spPr>
        <p:txBody>
          <a:bodyPr>
            <a:normAutofit fontScale="90000"/>
          </a:bodyPr>
          <a:lstStyle/>
          <a:p>
            <a:r>
              <a:rPr lang="en-US" sz="4000" dirty="0"/>
              <a:t>Properties of Task Environments </a:t>
            </a:r>
          </a:p>
        </p:txBody>
      </p:sp>
      <p:sp>
        <p:nvSpPr>
          <p:cNvPr id="3" name="Content Placeholder 2"/>
          <p:cNvSpPr>
            <a:spLocks noGrp="1"/>
          </p:cNvSpPr>
          <p:nvPr>
            <p:ph idx="1"/>
          </p:nvPr>
        </p:nvSpPr>
        <p:spPr>
          <a:xfrm>
            <a:off x="191219" y="807920"/>
            <a:ext cx="9651521" cy="4351338"/>
          </a:xfrm>
        </p:spPr>
        <p:txBody>
          <a:bodyPr>
            <a:normAutofit/>
          </a:bodyPr>
          <a:lstStyle/>
          <a:p>
            <a:r>
              <a:rPr lang="en-US" dirty="0"/>
              <a:t>Fully v. Partially Observable</a:t>
            </a:r>
          </a:p>
          <a:p>
            <a:pPr lvl="1"/>
            <a:r>
              <a:rPr lang="en-US" dirty="0"/>
              <a:t>Can sensors detect all aspects of environment relevant to the choice of action?</a:t>
            </a:r>
          </a:p>
          <a:p>
            <a:pPr lvl="2"/>
            <a:r>
              <a:rPr lang="en-US" dirty="0"/>
              <a:t>May only be partially observable due to noise, distance, or inaccessibility (robot taxi can’t tell what other drivers are thinking) </a:t>
            </a:r>
          </a:p>
        </p:txBody>
      </p:sp>
      <p:pic>
        <p:nvPicPr>
          <p:cNvPr id="5" name="Picture 4" descr="Graphical user interface, diagram&#10;&#10;Description automatically generated">
            <a:extLst>
              <a:ext uri="{FF2B5EF4-FFF2-40B4-BE49-F238E27FC236}">
                <a16:creationId xmlns:a16="http://schemas.microsoft.com/office/drawing/2014/main" id="{8CD64C65-70ED-77C3-754D-82D2E1A13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975" y="2691441"/>
            <a:ext cx="6994135" cy="3938139"/>
          </a:xfrm>
          <a:prstGeom prst="rect">
            <a:avLst/>
          </a:prstGeom>
        </p:spPr>
      </p:pic>
      <p:sp>
        <p:nvSpPr>
          <p:cNvPr id="7" name="TextBox 6">
            <a:extLst>
              <a:ext uri="{FF2B5EF4-FFF2-40B4-BE49-F238E27FC236}">
                <a16:creationId xmlns:a16="http://schemas.microsoft.com/office/drawing/2014/main" id="{CD0A90D0-4E3B-83B6-41D1-C876198DC72D}"/>
              </a:ext>
            </a:extLst>
          </p:cNvPr>
          <p:cNvSpPr txBox="1"/>
          <p:nvPr/>
        </p:nvSpPr>
        <p:spPr>
          <a:xfrm>
            <a:off x="-155275" y="3311437"/>
            <a:ext cx="5029200" cy="1938992"/>
          </a:xfrm>
          <a:prstGeom prst="rect">
            <a:avLst/>
          </a:prstGeom>
          <a:noFill/>
        </p:spPr>
        <p:txBody>
          <a:bodyPr wrap="square">
            <a:spAutoFit/>
          </a:bodyPr>
          <a:lstStyle/>
          <a:p>
            <a:pPr lvl="1"/>
            <a:r>
              <a:rPr lang="en-US" sz="2000" dirty="0"/>
              <a:t>If there are no sensors at all the environment is </a:t>
            </a:r>
            <a:r>
              <a:rPr lang="en-US" sz="2000" b="1" dirty="0"/>
              <a:t>unobservable</a:t>
            </a:r>
            <a:r>
              <a:rPr lang="en-US" sz="2000" dirty="0"/>
              <a:t> </a:t>
            </a:r>
          </a:p>
          <a:p>
            <a:pPr lvl="2"/>
            <a:r>
              <a:rPr lang="en-US" sz="2000" dirty="0"/>
              <a:t>All is not lost, we can still behave rationally, and make certain deductions about our environment, without sensors</a:t>
            </a:r>
          </a:p>
        </p:txBody>
      </p:sp>
    </p:spTree>
    <p:extLst>
      <p:ext uri="{BB962C8B-B14F-4D97-AF65-F5344CB8AC3E}">
        <p14:creationId xmlns:p14="http://schemas.microsoft.com/office/powerpoint/2010/main" val="68801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6122"/>
          </a:xfrm>
        </p:spPr>
        <p:txBody>
          <a:bodyPr>
            <a:normAutofit fontScale="90000"/>
          </a:bodyPr>
          <a:lstStyle/>
          <a:p>
            <a:r>
              <a:rPr lang="en-US" dirty="0"/>
              <a:t>What is AI? </a:t>
            </a:r>
          </a:p>
        </p:txBody>
      </p:sp>
      <p:sp>
        <p:nvSpPr>
          <p:cNvPr id="7" name="TextBox 6">
            <a:extLst>
              <a:ext uri="{FF2B5EF4-FFF2-40B4-BE49-F238E27FC236}">
                <a16:creationId xmlns:a16="http://schemas.microsoft.com/office/drawing/2014/main" id="{A907FAE1-F229-5B3D-2E00-C43CB6E32B8A}"/>
              </a:ext>
            </a:extLst>
          </p:cNvPr>
          <p:cNvSpPr txBox="1"/>
          <p:nvPr/>
        </p:nvSpPr>
        <p:spPr>
          <a:xfrm>
            <a:off x="273996" y="778212"/>
            <a:ext cx="11644008" cy="5324535"/>
          </a:xfrm>
          <a:prstGeom prst="rect">
            <a:avLst/>
          </a:prstGeom>
          <a:noFill/>
        </p:spPr>
        <p:txBody>
          <a:bodyPr wrap="square">
            <a:spAutoFit/>
          </a:bodyPr>
          <a:lstStyle/>
          <a:p>
            <a:pPr marL="285750" indent="-285750">
              <a:buFont typeface="Arial" panose="020B0604020202020204" pitchFamily="34" charset="0"/>
              <a:buChar char="•"/>
            </a:pPr>
            <a:r>
              <a:rPr lang="en-US" sz="2000" dirty="0"/>
              <a:t>Does it involve thought? Behavior? To what standard?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Acting </a:t>
            </a:r>
            <a:r>
              <a:rPr lang="en-US" sz="2000" i="1" dirty="0"/>
              <a:t>humanly</a:t>
            </a:r>
          </a:p>
          <a:p>
            <a:pPr marL="742950" lvl="1" indent="-285750">
              <a:buFont typeface="Arial" panose="020B0604020202020204" pitchFamily="34" charset="0"/>
              <a:buChar char="•"/>
            </a:pPr>
            <a:r>
              <a:rPr lang="en-US" sz="2000" dirty="0"/>
              <a:t>Turing test: Can an AI system communicating via text interface mimic a human well enough to convince someone that it’s human? </a:t>
            </a:r>
          </a:p>
          <a:p>
            <a:pPr marL="742950" lvl="1" indent="-285750">
              <a:buFont typeface="Arial" panose="020B0604020202020204" pitchFamily="34" charset="0"/>
              <a:buChar char="•"/>
            </a:pPr>
            <a:r>
              <a:rPr lang="en-US" sz="2000" b="1" dirty="0"/>
              <a:t>General</a:t>
            </a:r>
            <a:r>
              <a:rPr lang="en-US" sz="2000" dirty="0"/>
              <a:t> knowledge, natural language processing, social </a:t>
            </a:r>
            <a:r>
              <a:rPr lang="en-US" sz="2000" i="1" dirty="0">
                <a:solidFill>
                  <a:srgbClr val="FF0000"/>
                </a:solidFill>
              </a:rPr>
              <a:t>cues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Acting </a:t>
            </a:r>
            <a:r>
              <a:rPr lang="en-US" sz="2000" b="1" dirty="0"/>
              <a:t>Rationally</a:t>
            </a:r>
          </a:p>
          <a:p>
            <a:pPr marL="742950" lvl="1" indent="-285750">
              <a:buFont typeface="Arial" panose="020B0604020202020204" pitchFamily="34" charset="0"/>
              <a:buChar char="•"/>
            </a:pPr>
            <a:r>
              <a:rPr lang="en-US" sz="2000" dirty="0"/>
              <a:t>Can a system </a:t>
            </a:r>
            <a:r>
              <a:rPr lang="en-US" sz="2000" b="1" dirty="0"/>
              <a:t>integrate</a:t>
            </a:r>
            <a:r>
              <a:rPr lang="en-US" sz="2000" dirty="0"/>
              <a:t> information about its </a:t>
            </a:r>
            <a:r>
              <a:rPr lang="en-US" sz="2000" b="1" dirty="0"/>
              <a:t>environment</a:t>
            </a:r>
            <a:r>
              <a:rPr lang="en-US" sz="2000" dirty="0"/>
              <a:t> and formulate a plan of action? </a:t>
            </a:r>
          </a:p>
          <a:p>
            <a:pPr marL="742950" lvl="1" indent="-285750">
              <a:buFont typeface="Arial" panose="020B0604020202020204" pitchFamily="34" charset="0"/>
              <a:buChar char="•"/>
            </a:pPr>
            <a:r>
              <a:rPr lang="en-US" sz="2000" dirty="0"/>
              <a:t>Sensing, reasoning in the presence of uncertain or incomplete information, identifying costs &amp; tradeoffs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Thinking </a:t>
            </a:r>
            <a:r>
              <a:rPr lang="en-US" sz="2000" i="1" dirty="0"/>
              <a:t>humanly</a:t>
            </a:r>
            <a:r>
              <a:rPr lang="en-US" sz="2000" dirty="0"/>
              <a:t> </a:t>
            </a:r>
          </a:p>
          <a:p>
            <a:pPr marL="742950" lvl="1" indent="-285750">
              <a:buFont typeface="Arial" panose="020B0604020202020204" pitchFamily="34" charset="0"/>
              <a:buChar char="•"/>
            </a:pPr>
            <a:r>
              <a:rPr lang="en-US" sz="2000" dirty="0"/>
              <a:t>Identifying “laws of thought” and human reasoning processes</a:t>
            </a:r>
          </a:p>
          <a:p>
            <a:pPr marL="742950" lvl="1" indent="-285750">
              <a:buFont typeface="Arial" panose="020B0604020202020204" pitchFamily="34" charset="0"/>
              <a:buChar char="•"/>
            </a:pPr>
            <a:r>
              <a:rPr lang="en-US" sz="2000" dirty="0"/>
              <a:t>Logic, sensing, learning via same </a:t>
            </a:r>
            <a:r>
              <a:rPr lang="en-US" sz="2000" b="1" dirty="0"/>
              <a:t>mechanisms</a:t>
            </a:r>
            <a:r>
              <a:rPr lang="en-US" sz="2000" dirty="0"/>
              <a:t> as humans use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Thinking </a:t>
            </a:r>
            <a:r>
              <a:rPr lang="en-US" sz="2000" b="1" dirty="0"/>
              <a:t>rationally</a:t>
            </a:r>
            <a:r>
              <a:rPr lang="en-US" sz="2000" dirty="0"/>
              <a:t> </a:t>
            </a:r>
          </a:p>
          <a:p>
            <a:pPr marL="742950" lvl="1" indent="-285750">
              <a:buFont typeface="Arial" panose="020B0604020202020204" pitchFamily="34" charset="0"/>
              <a:buChar char="•"/>
            </a:pPr>
            <a:r>
              <a:rPr lang="en-US" sz="2000" dirty="0"/>
              <a:t>Logic, </a:t>
            </a:r>
            <a:r>
              <a:rPr lang="en-US" sz="2000" i="1" dirty="0"/>
              <a:t>perception</a:t>
            </a:r>
            <a:r>
              <a:rPr lang="en-US" sz="2000" dirty="0"/>
              <a:t>, drawing </a:t>
            </a:r>
            <a:r>
              <a:rPr lang="en-US" sz="2000" dirty="0">
                <a:highlight>
                  <a:srgbClr val="FFFF00"/>
                </a:highlight>
              </a:rPr>
              <a:t>conclusions</a:t>
            </a:r>
            <a:r>
              <a:rPr lang="en-US" sz="2000" dirty="0"/>
              <a:t> &amp; new facts from known ones (learning) </a:t>
            </a:r>
          </a:p>
        </p:txBody>
      </p:sp>
    </p:spTree>
    <p:extLst>
      <p:ext uri="{BB962C8B-B14F-4D97-AF65-F5344CB8AC3E}">
        <p14:creationId xmlns:p14="http://schemas.microsoft.com/office/powerpoint/2010/main" val="15894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19" y="97706"/>
            <a:ext cx="10515600" cy="1325563"/>
          </a:xfrm>
        </p:spPr>
        <p:txBody>
          <a:bodyPr/>
          <a:lstStyle/>
          <a:p>
            <a:r>
              <a:rPr lang="en-US" dirty="0"/>
              <a:t>Properties of Task Environments </a:t>
            </a:r>
          </a:p>
        </p:txBody>
      </p:sp>
      <p:sp>
        <p:nvSpPr>
          <p:cNvPr id="3" name="Content Placeholder 2"/>
          <p:cNvSpPr>
            <a:spLocks noGrp="1"/>
          </p:cNvSpPr>
          <p:nvPr>
            <p:ph idx="1"/>
          </p:nvPr>
        </p:nvSpPr>
        <p:spPr>
          <a:xfrm>
            <a:off x="191219" y="1253331"/>
            <a:ext cx="10515600" cy="2757952"/>
          </a:xfrm>
        </p:spPr>
        <p:txBody>
          <a:bodyPr>
            <a:normAutofit fontScale="85000" lnSpcReduction="10000"/>
          </a:bodyPr>
          <a:lstStyle/>
          <a:p>
            <a:r>
              <a:rPr lang="en-US" dirty="0"/>
              <a:t>Single Agent v. </a:t>
            </a:r>
            <a:r>
              <a:rPr lang="en-US" dirty="0" err="1"/>
              <a:t>Multiagent</a:t>
            </a:r>
            <a:r>
              <a:rPr lang="en-US" dirty="0"/>
              <a:t> </a:t>
            </a:r>
          </a:p>
          <a:p>
            <a:pPr lvl="1"/>
            <a:r>
              <a:rPr lang="en-US" dirty="0"/>
              <a:t>Is there more than one agent active in the environment? </a:t>
            </a:r>
          </a:p>
          <a:p>
            <a:pPr lvl="2"/>
            <a:r>
              <a:rPr lang="en-US" dirty="0"/>
              <a:t>Do we classify other drivers as agents, or semi-random features of the environment? </a:t>
            </a:r>
          </a:p>
          <a:p>
            <a:pPr lvl="3"/>
            <a:r>
              <a:rPr lang="en-US" dirty="0"/>
              <a:t>Is the other agent best described by assuming it’s trying to maximize its own performance measure? </a:t>
            </a:r>
          </a:p>
          <a:p>
            <a:pPr lvl="2"/>
            <a:r>
              <a:rPr lang="en-US" dirty="0"/>
              <a:t>Are other agents </a:t>
            </a:r>
            <a:r>
              <a:rPr lang="en-US" b="1" dirty="0"/>
              <a:t>cooperative or competitive</a:t>
            </a:r>
            <a:r>
              <a:rPr lang="en-US" dirty="0"/>
              <a:t>? </a:t>
            </a:r>
          </a:p>
          <a:p>
            <a:pPr lvl="3"/>
            <a:r>
              <a:rPr lang="en-US" dirty="0"/>
              <a:t>Chess is competitive</a:t>
            </a:r>
          </a:p>
          <a:p>
            <a:pPr lvl="3"/>
            <a:r>
              <a:rPr lang="en-US" dirty="0"/>
              <a:t>Taxi-driving is partially both; vehicles cooperate to avoid collision, compete for limited parking spaces</a:t>
            </a:r>
          </a:p>
          <a:p>
            <a:pPr lvl="2"/>
            <a:r>
              <a:rPr lang="en-US" dirty="0"/>
              <a:t>Communication &amp; cooperation emerge as rational strategies in cooperative environments; randomized behavior avoids predictability in competitive environments</a:t>
            </a:r>
          </a:p>
        </p:txBody>
      </p:sp>
      <p:pic>
        <p:nvPicPr>
          <p:cNvPr id="5" name="Picture 4" descr="A picture containing graphical user interface&#10;&#10;Description automatically generated">
            <a:extLst>
              <a:ext uri="{FF2B5EF4-FFF2-40B4-BE49-F238E27FC236}">
                <a16:creationId xmlns:a16="http://schemas.microsoft.com/office/drawing/2014/main" id="{569EFB07-4D53-7F2E-4838-29E29592D0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00" y="3898108"/>
            <a:ext cx="3264650" cy="2709594"/>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DEABDDF7-45B1-DEEB-553E-67FE7A40A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539" y="3962591"/>
            <a:ext cx="7557461" cy="2645111"/>
          </a:xfrm>
          <a:prstGeom prst="rect">
            <a:avLst/>
          </a:prstGeom>
        </p:spPr>
      </p:pic>
    </p:spTree>
    <p:extLst>
      <p:ext uri="{BB962C8B-B14F-4D97-AF65-F5344CB8AC3E}">
        <p14:creationId xmlns:p14="http://schemas.microsoft.com/office/powerpoint/2010/main" val="327322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Task Environments</a:t>
            </a:r>
          </a:p>
        </p:txBody>
      </p:sp>
      <p:sp>
        <p:nvSpPr>
          <p:cNvPr id="3" name="Content Placeholder 2"/>
          <p:cNvSpPr>
            <a:spLocks noGrp="1"/>
          </p:cNvSpPr>
          <p:nvPr>
            <p:ph idx="1"/>
          </p:nvPr>
        </p:nvSpPr>
        <p:spPr>
          <a:xfrm>
            <a:off x="838200" y="1825624"/>
            <a:ext cx="10515600" cy="4605655"/>
          </a:xfrm>
        </p:spPr>
        <p:txBody>
          <a:bodyPr>
            <a:normAutofit lnSpcReduction="10000"/>
          </a:bodyPr>
          <a:lstStyle/>
          <a:p>
            <a:r>
              <a:rPr lang="en-US" dirty="0"/>
              <a:t>Deterministic v Stochastic</a:t>
            </a:r>
          </a:p>
          <a:p>
            <a:pPr lvl="1"/>
            <a:r>
              <a:rPr lang="en-US" dirty="0"/>
              <a:t>Is the environment’s next (or immediate future) state completely determined by the current state (or state history) and the action executed by the agent? </a:t>
            </a:r>
          </a:p>
          <a:p>
            <a:pPr lvl="2"/>
            <a:r>
              <a:rPr lang="en-US" dirty="0"/>
              <a:t>Ignore the uncertainty from the actions of other agents; we deal with that elsewhere</a:t>
            </a:r>
          </a:p>
          <a:p>
            <a:pPr lvl="1"/>
            <a:r>
              <a:rPr lang="en-US" dirty="0"/>
              <a:t>Note that a fully deterministic but only partially observable environment might </a:t>
            </a:r>
            <a:r>
              <a:rPr lang="en-US" i="1" dirty="0"/>
              <a:t>seem</a:t>
            </a:r>
            <a:r>
              <a:rPr lang="en-US" dirty="0"/>
              <a:t> stochastic</a:t>
            </a:r>
          </a:p>
          <a:p>
            <a:pPr lvl="2"/>
            <a:r>
              <a:rPr lang="en-US" dirty="0"/>
              <a:t>Tires blow out; traffic can’t be predicted exactly </a:t>
            </a:r>
          </a:p>
          <a:p>
            <a:pPr lvl="1"/>
            <a:r>
              <a:rPr lang="en-US" dirty="0"/>
              <a:t>Environments not fully observable or not deterministic are </a:t>
            </a:r>
            <a:r>
              <a:rPr lang="en-US" b="1" dirty="0"/>
              <a:t>uncertain</a:t>
            </a:r>
            <a:r>
              <a:rPr lang="en-US" dirty="0"/>
              <a:t>. </a:t>
            </a:r>
          </a:p>
          <a:p>
            <a:pPr lvl="1"/>
            <a:r>
              <a:rPr lang="en-US" dirty="0"/>
              <a:t>“Deterministic” implies we know something about the probabilities of possible outcomes. If we only know </a:t>
            </a:r>
            <a:r>
              <a:rPr lang="en-US" i="1" dirty="0"/>
              <a:t>possible</a:t>
            </a:r>
            <a:r>
              <a:rPr lang="en-US" dirty="0"/>
              <a:t> outcomes but not their probabilities, the situation is </a:t>
            </a:r>
            <a:r>
              <a:rPr lang="en-US" b="1" dirty="0"/>
              <a:t>nondeterministic.</a:t>
            </a:r>
            <a:r>
              <a:rPr lang="en-US" dirty="0"/>
              <a:t> </a:t>
            </a:r>
          </a:p>
          <a:p>
            <a:pPr lvl="2"/>
            <a:r>
              <a:rPr lang="en-US" dirty="0"/>
              <a:t>These agents usually have performance measures requiring success for </a:t>
            </a:r>
            <a:r>
              <a:rPr lang="en-US" i="1" dirty="0"/>
              <a:t>all possible</a:t>
            </a:r>
            <a:r>
              <a:rPr lang="en-US" dirty="0"/>
              <a:t> outcomes of its actions</a:t>
            </a:r>
          </a:p>
        </p:txBody>
      </p:sp>
    </p:spTree>
    <p:extLst>
      <p:ext uri="{BB962C8B-B14F-4D97-AF65-F5344CB8AC3E}">
        <p14:creationId xmlns:p14="http://schemas.microsoft.com/office/powerpoint/2010/main" val="251676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Task Environments</a:t>
            </a:r>
          </a:p>
        </p:txBody>
      </p:sp>
      <p:sp>
        <p:nvSpPr>
          <p:cNvPr id="3" name="Content Placeholder 2"/>
          <p:cNvSpPr>
            <a:spLocks noGrp="1"/>
          </p:cNvSpPr>
          <p:nvPr>
            <p:ph idx="1"/>
          </p:nvPr>
        </p:nvSpPr>
        <p:spPr>
          <a:xfrm>
            <a:off x="838200" y="1825624"/>
            <a:ext cx="10515600" cy="3813175"/>
          </a:xfrm>
        </p:spPr>
        <p:txBody>
          <a:bodyPr>
            <a:normAutofit/>
          </a:bodyPr>
          <a:lstStyle/>
          <a:p>
            <a:r>
              <a:rPr lang="en-US" dirty="0"/>
              <a:t>Episodic v. Sequential</a:t>
            </a:r>
          </a:p>
          <a:p>
            <a:pPr lvl="1"/>
            <a:r>
              <a:rPr lang="en-US" dirty="0"/>
              <a:t>Does the agent need to remember the history of previous </a:t>
            </a:r>
          </a:p>
          <a:p>
            <a:pPr lvl="1"/>
            <a:r>
              <a:rPr lang="en-US" dirty="0"/>
              <a:t>states, or just attend to the current one? </a:t>
            </a:r>
          </a:p>
          <a:p>
            <a:pPr lvl="1"/>
            <a:r>
              <a:rPr lang="en-US" dirty="0"/>
              <a:t>Can this decision affect future ones? </a:t>
            </a:r>
          </a:p>
        </p:txBody>
      </p:sp>
      <p:pic>
        <p:nvPicPr>
          <p:cNvPr id="7" name="Picture 6" descr="A picture containing businesscard&#10;&#10;Description automatically generated">
            <a:extLst>
              <a:ext uri="{FF2B5EF4-FFF2-40B4-BE49-F238E27FC236}">
                <a16:creationId xmlns:a16="http://schemas.microsoft.com/office/drawing/2014/main" id="{F71ABD44-E9DE-82C8-C782-76DCDD1EB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203" y="3768984"/>
            <a:ext cx="5715000" cy="2876550"/>
          </a:xfrm>
          <a:prstGeom prst="rect">
            <a:avLst/>
          </a:prstGeom>
        </p:spPr>
      </p:pic>
      <p:sp>
        <p:nvSpPr>
          <p:cNvPr id="9" name="TextBox 8">
            <a:extLst>
              <a:ext uri="{FF2B5EF4-FFF2-40B4-BE49-F238E27FC236}">
                <a16:creationId xmlns:a16="http://schemas.microsoft.com/office/drawing/2014/main" id="{E2EE7FD5-2C1F-6613-E13D-4369AC75E9F8}"/>
              </a:ext>
            </a:extLst>
          </p:cNvPr>
          <p:cNvSpPr txBox="1"/>
          <p:nvPr/>
        </p:nvSpPr>
        <p:spPr>
          <a:xfrm>
            <a:off x="-136763" y="3842800"/>
            <a:ext cx="6094562" cy="2308324"/>
          </a:xfrm>
          <a:prstGeom prst="rect">
            <a:avLst/>
          </a:prstGeom>
          <a:noFill/>
        </p:spPr>
        <p:txBody>
          <a:bodyPr wrap="square">
            <a:spAutoFit/>
          </a:bodyPr>
          <a:lstStyle/>
          <a:p>
            <a:pPr marL="1257300" lvl="2" indent="-342900">
              <a:buFont typeface="+mj-lt"/>
              <a:buAutoNum type="alphaLcPeriod"/>
            </a:pPr>
            <a:r>
              <a:rPr lang="en-US" dirty="0"/>
              <a:t>Winning or losing this hand of poker doesn’t affect the next hand</a:t>
            </a:r>
          </a:p>
          <a:p>
            <a:pPr marL="1257300" lvl="2" indent="-342900">
              <a:buFont typeface="+mj-lt"/>
              <a:buAutoNum type="alphaLcPeriod"/>
            </a:pPr>
            <a:endParaRPr lang="en-US" dirty="0"/>
          </a:p>
          <a:p>
            <a:pPr marL="1257300" lvl="2" indent="-342900">
              <a:buFont typeface="+mj-lt"/>
              <a:buAutoNum type="alphaLcPeriod"/>
            </a:pPr>
            <a:r>
              <a:rPr lang="en-US" dirty="0"/>
              <a:t>If the same position occurs 3 times in a game of chess, the game is a draw; thus our agent must remember the sequence of prior positions</a:t>
            </a:r>
          </a:p>
          <a:p>
            <a:pPr lvl="1"/>
            <a:endParaRPr lang="en-US" dirty="0"/>
          </a:p>
          <a:p>
            <a:pPr lvl="1"/>
            <a:r>
              <a:rPr lang="en-US" dirty="0"/>
              <a:t>Episodic environments usually much easier to deal with </a:t>
            </a:r>
          </a:p>
        </p:txBody>
      </p:sp>
      <p:pic>
        <p:nvPicPr>
          <p:cNvPr id="3074" name="Picture 2" descr="Artificial Intelligence, poker and regret. Part 3">
            <a:extLst>
              <a:ext uri="{FF2B5EF4-FFF2-40B4-BE49-F238E27FC236}">
                <a16:creationId xmlns:a16="http://schemas.microsoft.com/office/drawing/2014/main" id="{90D6335B-5F44-A06C-29E0-686E7DDA4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392" y="365125"/>
            <a:ext cx="3006811" cy="300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42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Task Environments</a:t>
            </a:r>
          </a:p>
        </p:txBody>
      </p:sp>
      <p:sp>
        <p:nvSpPr>
          <p:cNvPr id="3" name="Content Placeholder 2"/>
          <p:cNvSpPr>
            <a:spLocks noGrp="1"/>
          </p:cNvSpPr>
          <p:nvPr>
            <p:ph idx="1"/>
          </p:nvPr>
        </p:nvSpPr>
        <p:spPr>
          <a:xfrm>
            <a:off x="286109" y="1773866"/>
            <a:ext cx="6940491" cy="5084134"/>
          </a:xfrm>
        </p:spPr>
        <p:txBody>
          <a:bodyPr>
            <a:normAutofit fontScale="62500" lnSpcReduction="20000"/>
          </a:bodyPr>
          <a:lstStyle/>
          <a:p>
            <a:r>
              <a:rPr lang="en-US" dirty="0"/>
              <a:t>Static v. Dynamic </a:t>
            </a:r>
          </a:p>
          <a:p>
            <a:pPr lvl="1"/>
            <a:r>
              <a:rPr lang="en-US" dirty="0"/>
              <a:t>Does the environment change while the agent is deliberating? </a:t>
            </a:r>
          </a:p>
          <a:p>
            <a:pPr lvl="2"/>
            <a:r>
              <a:rPr lang="en-US" dirty="0"/>
              <a:t>If yes, and an agent takes too long to decide, it counts as a decision to do nothing </a:t>
            </a:r>
          </a:p>
          <a:p>
            <a:pPr lvl="1"/>
            <a:r>
              <a:rPr lang="en-US" dirty="0"/>
              <a:t>If the environment doesn’t change with time but the performance score does, the environment is </a:t>
            </a:r>
            <a:r>
              <a:rPr lang="en-US" b="1" dirty="0" err="1"/>
              <a:t>semidynamic</a:t>
            </a:r>
            <a:r>
              <a:rPr lang="en-US" dirty="0"/>
              <a:t> </a:t>
            </a:r>
          </a:p>
          <a:p>
            <a:pPr lvl="1"/>
            <a:r>
              <a:rPr lang="en-US" dirty="0"/>
              <a:t>Taxi driving is dynamic </a:t>
            </a:r>
          </a:p>
          <a:p>
            <a:pPr lvl="1"/>
            <a:r>
              <a:rPr lang="en-US" dirty="0"/>
              <a:t>Chess (played under tournament time-limit rules) is </a:t>
            </a:r>
            <a:r>
              <a:rPr lang="en-US" dirty="0" err="1"/>
              <a:t>semidynamic</a:t>
            </a:r>
            <a:r>
              <a:rPr lang="en-US" dirty="0"/>
              <a:t> </a:t>
            </a:r>
          </a:p>
          <a:p>
            <a:pPr lvl="1"/>
            <a:r>
              <a:rPr lang="en-US" dirty="0"/>
              <a:t>Sudoku is static </a:t>
            </a:r>
          </a:p>
          <a:p>
            <a:r>
              <a:rPr lang="en-US" dirty="0"/>
              <a:t>Discrete v. Continuous</a:t>
            </a:r>
          </a:p>
          <a:p>
            <a:pPr lvl="1"/>
            <a:r>
              <a:rPr lang="en-US" dirty="0"/>
              <a:t>How are </a:t>
            </a:r>
            <a:r>
              <a:rPr lang="en-US" b="1" dirty="0"/>
              <a:t>state</a:t>
            </a:r>
            <a:r>
              <a:rPr lang="en-US" dirty="0"/>
              <a:t> and </a:t>
            </a:r>
            <a:r>
              <a:rPr lang="en-US" b="1" dirty="0"/>
              <a:t>time</a:t>
            </a:r>
            <a:r>
              <a:rPr lang="en-US" dirty="0"/>
              <a:t> handled? </a:t>
            </a:r>
            <a:r>
              <a:rPr lang="en-US" b="1" i="1" u="sng" dirty="0"/>
              <a:t>Discrete</a:t>
            </a:r>
            <a:r>
              <a:rPr lang="en-US" dirty="0"/>
              <a:t> steps, or a </a:t>
            </a:r>
            <a:r>
              <a:rPr lang="en-US" b="1" u="sng" dirty="0"/>
              <a:t>continuous</a:t>
            </a:r>
            <a:r>
              <a:rPr lang="en-US" dirty="0"/>
              <a:t> flow? </a:t>
            </a:r>
          </a:p>
          <a:p>
            <a:pPr lvl="2"/>
            <a:r>
              <a:rPr lang="en-US" dirty="0"/>
              <a:t>Some sensors discretize a continuous property; some input is technically discrete but treated as continuous (e.g. digital video) </a:t>
            </a:r>
          </a:p>
          <a:p>
            <a:r>
              <a:rPr lang="en-US" dirty="0"/>
              <a:t>Known v. Unknown</a:t>
            </a:r>
          </a:p>
          <a:p>
            <a:pPr lvl="1"/>
            <a:r>
              <a:rPr lang="en-US" dirty="0"/>
              <a:t>The agent’s (or designers’) knowledge about the ‘</a:t>
            </a:r>
            <a:r>
              <a:rPr lang="en-US" b="1" dirty="0">
                <a:solidFill>
                  <a:srgbClr val="FF0000"/>
                </a:solidFill>
              </a:rPr>
              <a:t>laws of physics</a:t>
            </a:r>
            <a:r>
              <a:rPr lang="en-US" dirty="0"/>
              <a:t>’ related to a task. </a:t>
            </a:r>
          </a:p>
          <a:p>
            <a:pPr lvl="2"/>
            <a:r>
              <a:rPr lang="en-US" dirty="0"/>
              <a:t>In a known environment, the outcomes (or their probabilities) of all actions are known. </a:t>
            </a:r>
          </a:p>
          <a:p>
            <a:pPr lvl="2"/>
            <a:r>
              <a:rPr lang="en-US" dirty="0"/>
              <a:t>An unknown environment must be explored, or actions tried, to see what effect they have </a:t>
            </a:r>
          </a:p>
          <a:p>
            <a:pPr lvl="1"/>
            <a:r>
              <a:rPr lang="en-US" dirty="0"/>
              <a:t>A known environment can still be partially observable</a:t>
            </a:r>
          </a:p>
          <a:p>
            <a:pPr lvl="2"/>
            <a:r>
              <a:rPr lang="en-US" dirty="0"/>
              <a:t>A card-playing agent can’t see other players’ hands, but knows what game it’s playing </a:t>
            </a:r>
          </a:p>
        </p:txBody>
      </p:sp>
      <p:pic>
        <p:nvPicPr>
          <p:cNvPr id="5" name="Picture 4" descr="A group of hot air balloons in the sky&#10;&#10;Description automatically generated with medium confidence">
            <a:extLst>
              <a:ext uri="{FF2B5EF4-FFF2-40B4-BE49-F238E27FC236}">
                <a16:creationId xmlns:a16="http://schemas.microsoft.com/office/drawing/2014/main" id="{C1C14DCE-01CF-B87E-7D03-F34175760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3222" y="1274539"/>
            <a:ext cx="4572801" cy="3053058"/>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BBF3DC58-87B4-D1F1-D248-0B256E8E9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600" y="4369186"/>
            <a:ext cx="4626046" cy="2352675"/>
          </a:xfrm>
          <a:prstGeom prst="rect">
            <a:avLst/>
          </a:prstGeom>
        </p:spPr>
      </p:pic>
    </p:spTree>
    <p:extLst>
      <p:ext uri="{BB962C8B-B14F-4D97-AF65-F5344CB8AC3E}">
        <p14:creationId xmlns:p14="http://schemas.microsoft.com/office/powerpoint/2010/main" val="2180790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a:xfrm>
            <a:off x="838200" y="1851503"/>
            <a:ext cx="10515600" cy="4641371"/>
          </a:xfrm>
        </p:spPr>
        <p:txBody>
          <a:bodyPr>
            <a:normAutofit fontScale="85000" lnSpcReduction="20000"/>
          </a:bodyPr>
          <a:lstStyle/>
          <a:p>
            <a:pPr marL="571500" indent="-571500">
              <a:buFont typeface="+mj-lt"/>
              <a:buAutoNum type="romanUcPeriod"/>
            </a:pPr>
            <a:r>
              <a:rPr lang="en-US" dirty="0"/>
              <a:t>Most challenging cases:</a:t>
            </a:r>
          </a:p>
          <a:p>
            <a:pPr marL="1028700" lvl="1" indent="-571500">
              <a:buFont typeface="+mj-lt"/>
              <a:buAutoNum type="romanUcPeriod"/>
            </a:pPr>
            <a:r>
              <a:rPr lang="en-US" dirty="0"/>
              <a:t>partially observable </a:t>
            </a:r>
          </a:p>
          <a:p>
            <a:pPr marL="1028700" lvl="1" indent="-571500">
              <a:buFont typeface="+mj-lt"/>
              <a:buAutoNum type="romanUcPeriod"/>
            </a:pPr>
            <a:r>
              <a:rPr lang="en-US" dirty="0"/>
              <a:t>multiagent </a:t>
            </a:r>
          </a:p>
          <a:p>
            <a:pPr marL="1028700" lvl="1" indent="-571500">
              <a:buFont typeface="+mj-lt"/>
              <a:buAutoNum type="romanUcPeriod"/>
            </a:pPr>
            <a:r>
              <a:rPr lang="en-US" dirty="0"/>
              <a:t>stochastic </a:t>
            </a:r>
          </a:p>
          <a:p>
            <a:pPr marL="1028700" lvl="1" indent="-571500">
              <a:buFont typeface="+mj-lt"/>
              <a:buAutoNum type="romanUcPeriod"/>
            </a:pPr>
            <a:r>
              <a:rPr lang="en-US" dirty="0"/>
              <a:t>sequential</a:t>
            </a:r>
          </a:p>
          <a:p>
            <a:pPr marL="1028700" lvl="1" indent="-571500">
              <a:buFont typeface="+mj-lt"/>
              <a:buAutoNum type="romanUcPeriod"/>
            </a:pPr>
            <a:r>
              <a:rPr lang="en-US" dirty="0"/>
              <a:t>dynamic </a:t>
            </a:r>
          </a:p>
          <a:p>
            <a:pPr marL="1028700" lvl="1" indent="-571500">
              <a:buFont typeface="+mj-lt"/>
              <a:buAutoNum type="romanUcPeriod"/>
            </a:pPr>
            <a:r>
              <a:rPr lang="en-US" dirty="0"/>
              <a:t>Continuous</a:t>
            </a:r>
          </a:p>
          <a:p>
            <a:pPr marL="1028700" lvl="1" indent="-571500">
              <a:buFont typeface="+mj-lt"/>
              <a:buAutoNum type="romanUcPeriod"/>
            </a:pPr>
            <a:r>
              <a:rPr lang="en-US" dirty="0"/>
              <a:t>unknown </a:t>
            </a:r>
          </a:p>
          <a:p>
            <a:pPr lvl="1"/>
            <a:r>
              <a:rPr lang="en-US" dirty="0"/>
              <a:t>Driving a rental car in a new country with unfamiliar geography and traffic laws can be… interesting. </a:t>
            </a:r>
          </a:p>
          <a:p>
            <a:r>
              <a:rPr lang="en-US" dirty="0"/>
              <a:t>Some environments can be classified multiple ways depending on how we define the boundaries of the problem</a:t>
            </a:r>
          </a:p>
          <a:p>
            <a:pPr lvl="1"/>
            <a:r>
              <a:rPr lang="en-US" dirty="0"/>
              <a:t>Is medical diagnosis single agent, or does the agent also have to deal with medical staff? </a:t>
            </a:r>
          </a:p>
          <a:p>
            <a:pPr lvl="1"/>
            <a:r>
              <a:rPr lang="en-US" dirty="0"/>
              <a:t>Is it single episode or sequential? (Can it propose a series of tests to refine the diagnosis? Review prior medical history from previous episodes?) </a:t>
            </a:r>
          </a:p>
        </p:txBody>
      </p:sp>
      <p:pic>
        <p:nvPicPr>
          <p:cNvPr id="5" name="Picture 4" descr="A picture containing text, clock&#10;&#10;Description automatically generated">
            <a:extLst>
              <a:ext uri="{FF2B5EF4-FFF2-40B4-BE49-F238E27FC236}">
                <a16:creationId xmlns:a16="http://schemas.microsoft.com/office/drawing/2014/main" id="{153BF3A8-3162-A412-64CE-421D3CFC8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830" y="92734"/>
            <a:ext cx="5037826" cy="3778370"/>
          </a:xfrm>
          <a:prstGeom prst="rect">
            <a:avLst/>
          </a:prstGeom>
        </p:spPr>
      </p:pic>
    </p:spTree>
    <p:extLst>
      <p:ext uri="{BB962C8B-B14F-4D97-AF65-F5344CB8AC3E}">
        <p14:creationId xmlns:p14="http://schemas.microsoft.com/office/powerpoint/2010/main" val="35940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Foundations of AI</a:t>
            </a:r>
          </a:p>
        </p:txBody>
      </p:sp>
      <p:sp>
        <p:nvSpPr>
          <p:cNvPr id="3" name="Content Placeholder 2"/>
          <p:cNvSpPr>
            <a:spLocks noGrp="1"/>
          </p:cNvSpPr>
          <p:nvPr>
            <p:ph idx="1"/>
          </p:nvPr>
        </p:nvSpPr>
        <p:spPr>
          <a:xfrm>
            <a:off x="838200" y="1460876"/>
            <a:ext cx="10515600" cy="5080601"/>
          </a:xfrm>
        </p:spPr>
        <p:txBody>
          <a:bodyPr>
            <a:normAutofit fontScale="62500" lnSpcReduction="20000"/>
          </a:bodyPr>
          <a:lstStyle/>
          <a:p>
            <a:r>
              <a:rPr lang="en-US" dirty="0"/>
              <a:t>Philosophy</a:t>
            </a:r>
          </a:p>
          <a:p>
            <a:pPr lvl="1"/>
            <a:r>
              <a:rPr lang="en-US" dirty="0"/>
              <a:t>Can formal rules be used to draw valid conclusions?</a:t>
            </a:r>
          </a:p>
          <a:p>
            <a:pPr lvl="2"/>
            <a:r>
              <a:rPr lang="en-US" dirty="0"/>
              <a:t>Rationalism </a:t>
            </a:r>
          </a:p>
          <a:p>
            <a:pPr lvl="1"/>
            <a:r>
              <a:rPr lang="en-US" dirty="0"/>
              <a:t>How does a mind arise from a physical brain? </a:t>
            </a:r>
          </a:p>
          <a:p>
            <a:pPr lvl="2"/>
            <a:r>
              <a:rPr lang="en-US" dirty="0"/>
              <a:t>Dualism (mind/body problem) v. Materialism (the body </a:t>
            </a:r>
            <a:r>
              <a:rPr lang="en-US" i="1" dirty="0"/>
              <a:t>is </a:t>
            </a:r>
            <a:r>
              <a:rPr lang="en-US" dirty="0"/>
              <a:t>the mind)</a:t>
            </a:r>
          </a:p>
          <a:p>
            <a:pPr lvl="1"/>
            <a:r>
              <a:rPr lang="en-US" dirty="0"/>
              <a:t>Where does knowledge come from? </a:t>
            </a:r>
          </a:p>
          <a:p>
            <a:pPr lvl="1"/>
            <a:r>
              <a:rPr lang="en-US" dirty="0"/>
              <a:t>How do we know what we know (epistemology)? </a:t>
            </a:r>
          </a:p>
          <a:p>
            <a:pPr lvl="1"/>
            <a:r>
              <a:rPr lang="en-US" dirty="0"/>
              <a:t>How does knowledge lead to action? </a:t>
            </a:r>
          </a:p>
          <a:p>
            <a:r>
              <a:rPr lang="en-US" dirty="0"/>
              <a:t>Mathematics</a:t>
            </a:r>
          </a:p>
          <a:p>
            <a:pPr lvl="1"/>
            <a:r>
              <a:rPr lang="en-US" dirty="0"/>
              <a:t>What are the formal rules used to draw valid conclusions? </a:t>
            </a:r>
          </a:p>
          <a:p>
            <a:pPr lvl="1"/>
            <a:r>
              <a:rPr lang="en-US" dirty="0"/>
              <a:t>What can be computed? </a:t>
            </a:r>
          </a:p>
          <a:p>
            <a:pPr lvl="2"/>
            <a:r>
              <a:rPr lang="en-US" dirty="0" err="1"/>
              <a:t>Godel’s</a:t>
            </a:r>
            <a:r>
              <a:rPr lang="en-US" dirty="0"/>
              <a:t> Incompleteness Theorem</a:t>
            </a:r>
          </a:p>
          <a:p>
            <a:pPr lvl="2"/>
            <a:r>
              <a:rPr lang="en-US" dirty="0"/>
              <a:t>Halting problem </a:t>
            </a:r>
          </a:p>
          <a:p>
            <a:pPr lvl="2"/>
            <a:r>
              <a:rPr lang="en-US" dirty="0"/>
              <a:t>Tractability </a:t>
            </a:r>
          </a:p>
          <a:p>
            <a:pPr lvl="1"/>
            <a:r>
              <a:rPr lang="en-US" dirty="0"/>
              <a:t>How do we reason with uncertain information? </a:t>
            </a:r>
          </a:p>
          <a:p>
            <a:r>
              <a:rPr lang="en-US" dirty="0"/>
              <a:t>Economics</a:t>
            </a:r>
          </a:p>
          <a:p>
            <a:pPr lvl="1"/>
            <a:r>
              <a:rPr lang="en-US" dirty="0"/>
              <a:t>How should we make decisions to maximize payoff? </a:t>
            </a:r>
          </a:p>
          <a:p>
            <a:pPr lvl="2"/>
            <a:r>
              <a:rPr lang="en-US" dirty="0"/>
              <a:t>Decision theory</a:t>
            </a:r>
          </a:p>
          <a:p>
            <a:pPr lvl="1"/>
            <a:r>
              <a:rPr lang="en-US" dirty="0"/>
              <a:t>How should we do this when others may not go along? </a:t>
            </a:r>
          </a:p>
          <a:p>
            <a:pPr lvl="2"/>
            <a:r>
              <a:rPr lang="en-US" dirty="0"/>
              <a:t>Game theory </a:t>
            </a:r>
          </a:p>
          <a:p>
            <a:pPr lvl="1"/>
            <a:r>
              <a:rPr lang="en-US" dirty="0"/>
              <a:t>How should we do this when the payoff may be far in the future? </a:t>
            </a:r>
          </a:p>
          <a:p>
            <a:pPr lvl="2"/>
            <a:r>
              <a:rPr lang="en-US" dirty="0"/>
              <a:t>Operations research, Markov processes</a:t>
            </a:r>
          </a:p>
        </p:txBody>
      </p:sp>
      <p:pic>
        <p:nvPicPr>
          <p:cNvPr id="5" name="Picture 4" descr="A picture containing text&#10;&#10;Description automatically generated">
            <a:extLst>
              <a:ext uri="{FF2B5EF4-FFF2-40B4-BE49-F238E27FC236}">
                <a16:creationId xmlns:a16="http://schemas.microsoft.com/office/drawing/2014/main" id="{E1DC0B9B-5554-7E20-E987-E9AA404F6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313" y="1460876"/>
            <a:ext cx="4874931" cy="3567023"/>
          </a:xfrm>
          <a:prstGeom prst="rect">
            <a:avLst/>
          </a:prstGeom>
        </p:spPr>
      </p:pic>
    </p:spTree>
    <p:extLst>
      <p:ext uri="{BB962C8B-B14F-4D97-AF65-F5344CB8AC3E}">
        <p14:creationId xmlns:p14="http://schemas.microsoft.com/office/powerpoint/2010/main" val="369709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46" y="43345"/>
            <a:ext cx="10515600" cy="1325563"/>
          </a:xfrm>
        </p:spPr>
        <p:txBody>
          <a:bodyPr/>
          <a:lstStyle/>
          <a:p>
            <a:r>
              <a:rPr lang="en-US" sz="2800" dirty="0">
                <a:solidFill>
                  <a:srgbClr val="FF0000"/>
                </a:solidFill>
                <a:highlight>
                  <a:srgbClr val="FFFF00"/>
                </a:highlight>
              </a:rPr>
              <a:t>(Not covered in class) </a:t>
            </a:r>
            <a:r>
              <a:rPr lang="en-US" dirty="0"/>
              <a:t>Looking Forward: Methods/techniques of AI</a:t>
            </a:r>
          </a:p>
        </p:txBody>
      </p:sp>
      <p:sp>
        <p:nvSpPr>
          <p:cNvPr id="3" name="Content Placeholder 2"/>
          <p:cNvSpPr>
            <a:spLocks noGrp="1"/>
          </p:cNvSpPr>
          <p:nvPr>
            <p:ph idx="1"/>
          </p:nvPr>
        </p:nvSpPr>
        <p:spPr>
          <a:xfrm>
            <a:off x="838200" y="1463040"/>
            <a:ext cx="6183702" cy="5231058"/>
          </a:xfrm>
        </p:spPr>
        <p:txBody>
          <a:bodyPr>
            <a:normAutofit fontScale="62500" lnSpcReduction="20000"/>
          </a:bodyPr>
          <a:lstStyle/>
          <a:p>
            <a:r>
              <a:rPr lang="en-US" dirty="0"/>
              <a:t>Search algorithms </a:t>
            </a:r>
          </a:p>
          <a:p>
            <a:pPr lvl="1"/>
            <a:r>
              <a:rPr lang="en-US" dirty="0"/>
              <a:t>Unguided (blind) </a:t>
            </a:r>
          </a:p>
          <a:p>
            <a:pPr lvl="2"/>
            <a:r>
              <a:rPr lang="en-US" dirty="0"/>
              <a:t>Depth-first</a:t>
            </a:r>
          </a:p>
          <a:p>
            <a:pPr lvl="2"/>
            <a:r>
              <a:rPr lang="en-US" dirty="0"/>
              <a:t>Breadth-first </a:t>
            </a:r>
          </a:p>
          <a:p>
            <a:pPr lvl="1"/>
            <a:r>
              <a:rPr lang="en-US" dirty="0"/>
              <a:t>Guided (heuristic) </a:t>
            </a:r>
          </a:p>
          <a:p>
            <a:pPr lvl="2"/>
            <a:r>
              <a:rPr lang="en-US" dirty="0"/>
              <a:t>Hill-climbing</a:t>
            </a:r>
          </a:p>
          <a:p>
            <a:pPr lvl="2"/>
            <a:r>
              <a:rPr lang="en-US" dirty="0"/>
              <a:t>Beam search</a:t>
            </a:r>
          </a:p>
          <a:p>
            <a:pPr lvl="2"/>
            <a:r>
              <a:rPr lang="en-US" dirty="0"/>
              <a:t>Best first </a:t>
            </a:r>
          </a:p>
          <a:p>
            <a:pPr lvl="2"/>
            <a:r>
              <a:rPr lang="en-US" dirty="0"/>
              <a:t>Branch and bound</a:t>
            </a:r>
          </a:p>
          <a:p>
            <a:r>
              <a:rPr lang="en-US" dirty="0"/>
              <a:t>Two-person games</a:t>
            </a:r>
          </a:p>
          <a:p>
            <a:pPr lvl="1"/>
            <a:r>
              <a:rPr lang="en-US" dirty="0"/>
              <a:t>Adversarial search </a:t>
            </a:r>
          </a:p>
          <a:p>
            <a:pPr lvl="1"/>
            <a:r>
              <a:rPr lang="en-US" dirty="0"/>
              <a:t>Iterated prisoner’s dilemma</a:t>
            </a:r>
          </a:p>
          <a:p>
            <a:r>
              <a:rPr lang="en-US" dirty="0"/>
              <a:t>Automated reasoning </a:t>
            </a:r>
          </a:p>
          <a:p>
            <a:pPr lvl="1"/>
            <a:r>
              <a:rPr lang="en-US" dirty="0"/>
              <a:t>Requires knowledge representation system, and inference engine </a:t>
            </a:r>
          </a:p>
          <a:p>
            <a:r>
              <a:rPr lang="en-US" dirty="0"/>
              <a:t>Production rules &amp; expert systems </a:t>
            </a:r>
          </a:p>
          <a:p>
            <a:r>
              <a:rPr lang="en-US" dirty="0"/>
              <a:t>Cellular automata (complex behavior from simple rules, e.g. Conway’s Game of Life) </a:t>
            </a:r>
          </a:p>
          <a:p>
            <a:r>
              <a:rPr lang="en-US" dirty="0"/>
              <a:t>Neural Computation </a:t>
            </a:r>
          </a:p>
          <a:p>
            <a:r>
              <a:rPr lang="en-US" dirty="0"/>
              <a:t>Genetic &amp; Evolutionary computation </a:t>
            </a:r>
          </a:p>
          <a:p>
            <a:r>
              <a:rPr lang="en-US" dirty="0"/>
              <a:t>Probabilistic &amp; Fuzzy Reasoning </a:t>
            </a:r>
          </a:p>
          <a:p>
            <a:endParaRPr lang="en-US" dirty="0"/>
          </a:p>
        </p:txBody>
      </p:sp>
      <p:pic>
        <p:nvPicPr>
          <p:cNvPr id="5" name="Picture 4" descr="Diagram&#10;&#10;Description automatically generated">
            <a:extLst>
              <a:ext uri="{FF2B5EF4-FFF2-40B4-BE49-F238E27FC236}">
                <a16:creationId xmlns:a16="http://schemas.microsoft.com/office/drawing/2014/main" id="{DAD82F1A-D529-E152-AED1-79E573FCC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007" y="1274779"/>
            <a:ext cx="2803790" cy="2803790"/>
          </a:xfrm>
          <a:prstGeom prst="rect">
            <a:avLst/>
          </a:prstGeom>
        </p:spPr>
      </p:pic>
      <p:pic>
        <p:nvPicPr>
          <p:cNvPr id="7" name="Picture 6" descr="Chart&#10;&#10;Description automatically generated">
            <a:extLst>
              <a:ext uri="{FF2B5EF4-FFF2-40B4-BE49-F238E27FC236}">
                <a16:creationId xmlns:a16="http://schemas.microsoft.com/office/drawing/2014/main" id="{3ECAF638-529E-333B-84DC-6D77F9BF5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959" y="1463039"/>
            <a:ext cx="3528601" cy="2496485"/>
          </a:xfrm>
          <a:prstGeom prst="rect">
            <a:avLst/>
          </a:prstGeom>
        </p:spPr>
      </p:pic>
      <p:pic>
        <p:nvPicPr>
          <p:cNvPr id="9" name="Picture 8" descr="Chart, scatter chart&#10;&#10;Description automatically generated">
            <a:extLst>
              <a:ext uri="{FF2B5EF4-FFF2-40B4-BE49-F238E27FC236}">
                <a16:creationId xmlns:a16="http://schemas.microsoft.com/office/drawing/2014/main" id="{BC78D2C6-C87D-2A12-8EAB-5E144D361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6198" y="4573857"/>
            <a:ext cx="2803789" cy="2018728"/>
          </a:xfrm>
          <a:prstGeom prst="rect">
            <a:avLst/>
          </a:prstGeom>
        </p:spPr>
      </p:pic>
    </p:spTree>
    <p:extLst>
      <p:ext uri="{BB962C8B-B14F-4D97-AF65-F5344CB8AC3E}">
        <p14:creationId xmlns:p14="http://schemas.microsoft.com/office/powerpoint/2010/main" val="2521285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(Optional)Additional Readings</a:t>
            </a:r>
          </a:p>
        </p:txBody>
      </p:sp>
      <p:sp>
        <p:nvSpPr>
          <p:cNvPr id="3" name="Content Placeholder 2"/>
          <p:cNvSpPr>
            <a:spLocks noGrp="1"/>
          </p:cNvSpPr>
          <p:nvPr>
            <p:ph idx="1"/>
          </p:nvPr>
        </p:nvSpPr>
        <p:spPr/>
        <p:txBody>
          <a:bodyPr/>
          <a:lstStyle/>
          <a:p>
            <a:r>
              <a:rPr lang="en-US" dirty="0"/>
              <a:t>Turing, </a:t>
            </a:r>
            <a:r>
              <a:rPr lang="en-US" i="1" dirty="0"/>
              <a:t>Computing Machinery and Intelligence</a:t>
            </a:r>
            <a:r>
              <a:rPr lang="en-US" dirty="0"/>
              <a:t> </a:t>
            </a:r>
          </a:p>
          <a:p>
            <a:pPr lvl="1"/>
            <a:r>
              <a:rPr lang="en-US" dirty="0">
                <a:hlinkClick r:id="rId2"/>
              </a:rPr>
              <a:t>http://phil415.pbworks.com/f/TuringComputing.pdf</a:t>
            </a:r>
            <a:endParaRPr lang="en-US" dirty="0"/>
          </a:p>
          <a:p>
            <a:pPr lvl="2"/>
            <a:r>
              <a:rPr lang="en-US" dirty="0"/>
              <a:t>Esp. Turing’s treatment of various objections to AI, p. 443 &amp; following</a:t>
            </a:r>
          </a:p>
          <a:p>
            <a:r>
              <a:rPr lang="en-US" dirty="0"/>
              <a:t>Video - </a:t>
            </a:r>
            <a:r>
              <a:rPr lang="en-US" i="1" dirty="0"/>
              <a:t>Crash Course Philosophy: AI and Personhood</a:t>
            </a:r>
          </a:p>
          <a:p>
            <a:pPr lvl="1"/>
            <a:r>
              <a:rPr lang="en-US" dirty="0">
                <a:hlinkClick r:id="rId3"/>
              </a:rPr>
              <a:t>https://www.youtube.com/watch?v=39EdqUbj92U&amp;index=23&amp;list=PL8dPuuaLjXtNgK6MZucdYldNkMybYIHKR</a:t>
            </a:r>
            <a:endParaRPr lang="en-US" dirty="0"/>
          </a:p>
          <a:p>
            <a:pPr lvl="1"/>
            <a:endParaRPr lang="en-US" dirty="0"/>
          </a:p>
          <a:p>
            <a:pPr lvl="2"/>
            <a:endParaRPr lang="en-US" dirty="0"/>
          </a:p>
        </p:txBody>
      </p:sp>
    </p:spTree>
    <p:extLst>
      <p:ext uri="{BB962C8B-B14F-4D97-AF65-F5344CB8AC3E}">
        <p14:creationId xmlns:p14="http://schemas.microsoft.com/office/powerpoint/2010/main" val="1360742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6122"/>
          </a:xfrm>
        </p:spPr>
        <p:txBody>
          <a:bodyPr>
            <a:normAutofit fontScale="90000"/>
          </a:bodyPr>
          <a:lstStyle/>
          <a:p>
            <a:r>
              <a:rPr lang="en-US" dirty="0"/>
              <a:t>What is AI? </a:t>
            </a:r>
          </a:p>
        </p:txBody>
      </p:sp>
      <p:sp>
        <p:nvSpPr>
          <p:cNvPr id="3" name="Content Placeholder 2"/>
          <p:cNvSpPr>
            <a:spLocks noGrp="1"/>
          </p:cNvSpPr>
          <p:nvPr>
            <p:ph idx="1"/>
          </p:nvPr>
        </p:nvSpPr>
        <p:spPr>
          <a:xfrm>
            <a:off x="87701" y="616406"/>
            <a:ext cx="11903015" cy="6000054"/>
          </a:xfrm>
        </p:spPr>
        <p:txBody>
          <a:bodyPr>
            <a:normAutofit/>
          </a:bodyPr>
          <a:lstStyle/>
          <a:p>
            <a:r>
              <a:rPr lang="en-US" dirty="0"/>
              <a:t>How do we determine if someone (or something) is intelligent? </a:t>
            </a:r>
          </a:p>
          <a:p>
            <a:pPr lvl="3"/>
            <a:endParaRPr lang="en-US" dirty="0"/>
          </a:p>
        </p:txBody>
      </p:sp>
      <p:pic>
        <p:nvPicPr>
          <p:cNvPr id="1026" name="Picture 2" descr="How to objectively know whether I am intelligent - Quora">
            <a:extLst>
              <a:ext uri="{FF2B5EF4-FFF2-40B4-BE49-F238E27FC236}">
                <a16:creationId xmlns:a16="http://schemas.microsoft.com/office/drawing/2014/main" id="{53D73566-AE73-728A-F6AA-10A0ADA96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84" y="1463783"/>
            <a:ext cx="573405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6102F78-0178-4143-D075-9F9F8DBE1A1A}"/>
              </a:ext>
            </a:extLst>
          </p:cNvPr>
          <p:cNvPicPr>
            <a:picLocks noChangeAspect="1"/>
          </p:cNvPicPr>
          <p:nvPr/>
        </p:nvPicPr>
        <p:blipFill rotWithShape="1">
          <a:blip r:embed="rId3"/>
          <a:srcRect r="1484"/>
          <a:stretch/>
        </p:blipFill>
        <p:spPr>
          <a:xfrm>
            <a:off x="6446392" y="1463783"/>
            <a:ext cx="5344555" cy="4269205"/>
          </a:xfrm>
          <a:prstGeom prst="rect">
            <a:avLst/>
          </a:prstGeom>
        </p:spPr>
      </p:pic>
    </p:spTree>
    <p:extLst>
      <p:ext uri="{BB962C8B-B14F-4D97-AF65-F5344CB8AC3E}">
        <p14:creationId xmlns:p14="http://schemas.microsoft.com/office/powerpoint/2010/main" val="355023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6122"/>
          </a:xfrm>
        </p:spPr>
        <p:txBody>
          <a:bodyPr>
            <a:normAutofit fontScale="90000"/>
          </a:bodyPr>
          <a:lstStyle/>
          <a:p>
            <a:r>
              <a:rPr lang="en-US" dirty="0"/>
              <a:t>What is AI? </a:t>
            </a:r>
          </a:p>
        </p:txBody>
      </p:sp>
      <p:sp>
        <p:nvSpPr>
          <p:cNvPr id="3" name="Content Placeholder 2"/>
          <p:cNvSpPr>
            <a:spLocks noGrp="1"/>
          </p:cNvSpPr>
          <p:nvPr>
            <p:ph idx="1"/>
          </p:nvPr>
        </p:nvSpPr>
        <p:spPr>
          <a:xfrm>
            <a:off x="87701" y="616406"/>
            <a:ext cx="11903015" cy="6000054"/>
          </a:xfrm>
        </p:spPr>
        <p:txBody>
          <a:bodyPr>
            <a:normAutofit/>
          </a:bodyPr>
          <a:lstStyle/>
          <a:p>
            <a:r>
              <a:rPr lang="en-US" dirty="0"/>
              <a:t>Is it important that it use the same methods humans use? </a:t>
            </a:r>
          </a:p>
          <a:p>
            <a:pPr lvl="1"/>
            <a:r>
              <a:rPr lang="en-US" dirty="0"/>
              <a:t>What if humans can’t really describe in depth how they reach a conclusion? </a:t>
            </a:r>
          </a:p>
          <a:p>
            <a:pPr lvl="1"/>
            <a:r>
              <a:rPr lang="en-US" dirty="0"/>
              <a:t>What if animal intelligence only emerges in groups? </a:t>
            </a:r>
          </a:p>
          <a:p>
            <a:pPr lvl="2"/>
            <a:r>
              <a:rPr lang="en-US" dirty="0"/>
              <a:t>Individual ants don’t show signs of intelligence, but ant colonies demonstrate coordinated actions</a:t>
            </a:r>
          </a:p>
          <a:p>
            <a:pPr lvl="2"/>
            <a:endParaRPr lang="en-US" dirty="0"/>
          </a:p>
          <a:p>
            <a:r>
              <a:rPr lang="en-US" dirty="0"/>
              <a:t>Working definition: </a:t>
            </a:r>
            <a:r>
              <a:rPr lang="en-US" i="1" dirty="0"/>
              <a:t>Artificial</a:t>
            </a:r>
            <a:r>
              <a:rPr lang="en-US" dirty="0"/>
              <a:t> Intelligence is the science of making machines </a:t>
            </a:r>
            <a:r>
              <a:rPr lang="en-US" b="1" dirty="0"/>
              <a:t>do</a:t>
            </a:r>
            <a:r>
              <a:rPr lang="en-US" dirty="0"/>
              <a:t> things that would require </a:t>
            </a:r>
            <a:r>
              <a:rPr lang="en-US" i="1" dirty="0"/>
              <a:t>intelligence</a:t>
            </a:r>
            <a:r>
              <a:rPr lang="en-US" dirty="0"/>
              <a:t> if done by </a:t>
            </a:r>
            <a:r>
              <a:rPr lang="en-US" u="sng" dirty="0"/>
              <a:t>humans</a:t>
            </a:r>
          </a:p>
          <a:p>
            <a:endParaRPr lang="en-US" dirty="0"/>
          </a:p>
          <a:p>
            <a:r>
              <a:rPr lang="en-US" dirty="0"/>
              <a:t>Implications of more complex design? </a:t>
            </a:r>
          </a:p>
          <a:p>
            <a:pPr lvl="1"/>
            <a:r>
              <a:rPr lang="en-US" dirty="0"/>
              <a:t>“A year spent in Artificial Intelligence is enough to make one believe in God.” –Alan Perlis, </a:t>
            </a:r>
            <a:r>
              <a:rPr lang="en-US" i="1" dirty="0"/>
              <a:t>Epigrams on Programming</a:t>
            </a:r>
            <a:r>
              <a:rPr lang="en-US" dirty="0"/>
              <a:t> </a:t>
            </a:r>
          </a:p>
          <a:p>
            <a:pPr lvl="3"/>
            <a:endParaRPr lang="en-US" dirty="0"/>
          </a:p>
        </p:txBody>
      </p:sp>
    </p:spTree>
    <p:extLst>
      <p:ext uri="{BB962C8B-B14F-4D97-AF65-F5344CB8AC3E}">
        <p14:creationId xmlns:p14="http://schemas.microsoft.com/office/powerpoint/2010/main" val="420042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6122"/>
          </a:xfrm>
        </p:spPr>
        <p:txBody>
          <a:bodyPr>
            <a:normAutofit fontScale="90000"/>
          </a:bodyPr>
          <a:lstStyle/>
          <a:p>
            <a:r>
              <a:rPr lang="en-US" dirty="0"/>
              <a:t>Identity</a:t>
            </a:r>
          </a:p>
        </p:txBody>
      </p:sp>
      <p:pic>
        <p:nvPicPr>
          <p:cNvPr id="2050" name="Picture 2" descr="Puzzles of Material Constitution - ppt download">
            <a:extLst>
              <a:ext uri="{FF2B5EF4-FFF2-40B4-BE49-F238E27FC236}">
                <a16:creationId xmlns:a16="http://schemas.microsoft.com/office/drawing/2014/main" id="{7892ECB5-3ADD-C494-AC95-FC6EAA87C8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91"/>
          <a:stretch/>
        </p:blipFill>
        <p:spPr bwMode="auto">
          <a:xfrm>
            <a:off x="440817" y="386124"/>
            <a:ext cx="6935998" cy="4190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ilosophy 103 Linguistics 103 Yet, still, Even further More and more  Introductory Logic: Critical Thinking Dr. Robert Barnard ppt video online  download">
            <a:extLst>
              <a:ext uri="{FF2B5EF4-FFF2-40B4-BE49-F238E27FC236}">
                <a16:creationId xmlns:a16="http://schemas.microsoft.com/office/drawing/2014/main" id="{286C6813-2A80-7E85-CBDF-8F16F3C19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37" t="38900" r="24605" b="51052"/>
          <a:stretch/>
        </p:blipFill>
        <p:spPr bwMode="auto">
          <a:xfrm>
            <a:off x="3094120" y="4027566"/>
            <a:ext cx="6003759" cy="68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722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AF6AB5E2-A64E-4D2C-5351-1EA8215D22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4" r="58770"/>
          <a:stretch/>
        </p:blipFill>
        <p:spPr bwMode="auto">
          <a:xfrm>
            <a:off x="2553767" y="2273969"/>
            <a:ext cx="2864540" cy="36699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10515600" cy="526122"/>
          </a:xfrm>
        </p:spPr>
        <p:txBody>
          <a:bodyPr>
            <a:normAutofit fontScale="90000"/>
          </a:bodyPr>
          <a:lstStyle/>
          <a:p>
            <a:r>
              <a:rPr lang="en-US" dirty="0"/>
              <a:t>Identity</a:t>
            </a:r>
          </a:p>
        </p:txBody>
      </p:sp>
      <p:grpSp>
        <p:nvGrpSpPr>
          <p:cNvPr id="6" name="Group 5">
            <a:extLst>
              <a:ext uri="{FF2B5EF4-FFF2-40B4-BE49-F238E27FC236}">
                <a16:creationId xmlns:a16="http://schemas.microsoft.com/office/drawing/2014/main" id="{66811819-C018-1737-67AA-7659D32EF808}"/>
              </a:ext>
            </a:extLst>
          </p:cNvPr>
          <p:cNvGrpSpPr/>
          <p:nvPr/>
        </p:nvGrpSpPr>
        <p:grpSpPr>
          <a:xfrm>
            <a:off x="0" y="1652087"/>
            <a:ext cx="3507898" cy="2818756"/>
            <a:chOff x="0" y="1652087"/>
            <a:chExt cx="3507898" cy="2818756"/>
          </a:xfrm>
        </p:grpSpPr>
        <p:pic>
          <p:nvPicPr>
            <p:cNvPr id="3074" name="Picture 2">
              <a:extLst>
                <a:ext uri="{FF2B5EF4-FFF2-40B4-BE49-F238E27FC236}">
                  <a16:creationId xmlns:a16="http://schemas.microsoft.com/office/drawing/2014/main" id="{8537AC56-2385-DA58-C191-DEDA7405CC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31" r="82430" b="39995"/>
            <a:stretch/>
          </p:blipFill>
          <p:spPr bwMode="auto">
            <a:xfrm>
              <a:off x="0" y="2387157"/>
              <a:ext cx="2942414" cy="20836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12192EE-663B-9A81-4F94-FB6FAB5519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408" b="75547"/>
            <a:stretch/>
          </p:blipFill>
          <p:spPr bwMode="auto">
            <a:xfrm>
              <a:off x="1140184" y="1652087"/>
              <a:ext cx="1802230" cy="621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928F619-2356-4DFD-A1CF-0BA552F5A6CD}"/>
                </a:ext>
              </a:extLst>
            </p:cNvPr>
            <p:cNvSpPr/>
            <p:nvPr/>
          </p:nvSpPr>
          <p:spPr>
            <a:xfrm>
              <a:off x="2942414" y="2582390"/>
              <a:ext cx="565484" cy="4281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6">
            <a:extLst>
              <a:ext uri="{FF2B5EF4-FFF2-40B4-BE49-F238E27FC236}">
                <a16:creationId xmlns:a16="http://schemas.microsoft.com/office/drawing/2014/main" id="{499A79AC-84FA-41E7-C124-9EA5F8142C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622" r="32392"/>
          <a:stretch/>
        </p:blipFill>
        <p:spPr bwMode="auto">
          <a:xfrm>
            <a:off x="5418307" y="2273968"/>
            <a:ext cx="2864540" cy="3669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B9263E2-7771-C945-F98C-6723A38214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96" t="371" r="177" b="-371"/>
          <a:stretch/>
        </p:blipFill>
        <p:spPr bwMode="auto">
          <a:xfrm>
            <a:off x="8282846" y="2273968"/>
            <a:ext cx="3497349" cy="366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8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07" y="80454"/>
            <a:ext cx="10515600" cy="1325563"/>
          </a:xfrm>
        </p:spPr>
        <p:txBody>
          <a:bodyPr/>
          <a:lstStyle/>
          <a:p>
            <a:r>
              <a:rPr lang="en-US" dirty="0"/>
              <a:t>The Turing Test </a:t>
            </a:r>
          </a:p>
        </p:txBody>
      </p:sp>
      <p:sp>
        <p:nvSpPr>
          <p:cNvPr id="3" name="Content Placeholder 2"/>
          <p:cNvSpPr>
            <a:spLocks noGrp="1"/>
          </p:cNvSpPr>
          <p:nvPr>
            <p:ph idx="1"/>
          </p:nvPr>
        </p:nvSpPr>
        <p:spPr>
          <a:xfrm>
            <a:off x="251604" y="1187270"/>
            <a:ext cx="5519917" cy="5489755"/>
          </a:xfrm>
        </p:spPr>
        <p:txBody>
          <a:bodyPr>
            <a:normAutofit fontScale="77500" lnSpcReduction="20000"/>
          </a:bodyPr>
          <a:lstStyle/>
          <a:p>
            <a:r>
              <a:rPr lang="en-US" dirty="0"/>
              <a:t>Turing proposed an imitation game. </a:t>
            </a:r>
          </a:p>
          <a:p>
            <a:r>
              <a:rPr lang="en-US" dirty="0"/>
              <a:t>An interrogator interacts with 2 entities—1 human, 1 machine—via text interface</a:t>
            </a:r>
          </a:p>
          <a:p>
            <a:pPr lvl="1"/>
            <a:r>
              <a:rPr lang="en-US" dirty="0"/>
              <a:t>The human is assumed truthful; the machine can lie </a:t>
            </a:r>
          </a:p>
          <a:p>
            <a:r>
              <a:rPr lang="en-US" dirty="0"/>
              <a:t>The </a:t>
            </a:r>
            <a:r>
              <a:rPr lang="en-US" b="1" dirty="0"/>
              <a:t>interrogator</a:t>
            </a:r>
            <a:r>
              <a:rPr lang="en-US" dirty="0"/>
              <a:t> must </a:t>
            </a:r>
            <a:r>
              <a:rPr lang="en-US" dirty="0">
                <a:solidFill>
                  <a:srgbClr val="FF0000"/>
                </a:solidFill>
              </a:rPr>
              <a:t>determine</a:t>
            </a:r>
            <a:r>
              <a:rPr lang="en-US" dirty="0"/>
              <a:t> which is </a:t>
            </a:r>
            <a:r>
              <a:rPr lang="en-US" b="1" i="1" dirty="0">
                <a:highlight>
                  <a:srgbClr val="FFFF00"/>
                </a:highlight>
              </a:rPr>
              <a:t>human</a:t>
            </a:r>
            <a:r>
              <a:rPr lang="en-US" dirty="0"/>
              <a:t> and which is the </a:t>
            </a:r>
            <a:r>
              <a:rPr lang="en-US" b="1" i="1" dirty="0">
                <a:highlight>
                  <a:srgbClr val="FFFF00"/>
                </a:highlight>
              </a:rPr>
              <a:t>machine</a:t>
            </a:r>
            <a:r>
              <a:rPr lang="en-US" dirty="0"/>
              <a:t> </a:t>
            </a:r>
          </a:p>
          <a:p>
            <a:pPr lvl="1"/>
            <a:r>
              <a:rPr lang="en-US" dirty="0"/>
              <a:t>So, for example, if asked for the square root of 23,921, the machine would not reply with the answer correct to 12 decimal places within microseconds, as humans don’t do that; it might delay its answer, give an approximation, or make small errors</a:t>
            </a:r>
          </a:p>
          <a:p>
            <a:pPr lvl="1"/>
            <a:r>
              <a:rPr lang="en-US" dirty="0"/>
              <a:t>If asked to discuss today’s weather (because the computer can’t look out the window), the computer can perhaps look up the weather on the Web before responding</a:t>
            </a:r>
          </a:p>
          <a:p>
            <a:pPr lvl="1"/>
            <a:r>
              <a:rPr lang="en-US" dirty="0"/>
              <a:t>If asked about something emotional (“Tell me about your first romantic crush”), the machine would not have direct experience, but would know how humans have described these things; also, emotional depth isn’t synonymous with intelligence </a:t>
            </a:r>
          </a:p>
        </p:txBody>
      </p:sp>
      <p:pic>
        <p:nvPicPr>
          <p:cNvPr id="4" name="Picture 3">
            <a:extLst>
              <a:ext uri="{FF2B5EF4-FFF2-40B4-BE49-F238E27FC236}">
                <a16:creationId xmlns:a16="http://schemas.microsoft.com/office/drawing/2014/main" id="{8F159844-C6ED-5606-DB5B-0916A77296E2}"/>
              </a:ext>
            </a:extLst>
          </p:cNvPr>
          <p:cNvPicPr>
            <a:picLocks noChangeAspect="1"/>
          </p:cNvPicPr>
          <p:nvPr/>
        </p:nvPicPr>
        <p:blipFill>
          <a:blip r:embed="rId2"/>
          <a:stretch>
            <a:fillRect/>
          </a:stretch>
        </p:blipFill>
        <p:spPr>
          <a:xfrm>
            <a:off x="5771521" y="851080"/>
            <a:ext cx="6296025" cy="4800600"/>
          </a:xfrm>
          <a:prstGeom prst="rect">
            <a:avLst/>
          </a:prstGeom>
        </p:spPr>
      </p:pic>
    </p:spTree>
    <p:extLst>
      <p:ext uri="{BB962C8B-B14F-4D97-AF65-F5344CB8AC3E}">
        <p14:creationId xmlns:p14="http://schemas.microsoft.com/office/powerpoint/2010/main" val="19923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33156"/>
          </a:xfrm>
        </p:spPr>
        <p:txBody>
          <a:bodyPr/>
          <a:lstStyle/>
          <a:p>
            <a:r>
              <a:rPr lang="en-US" dirty="0"/>
              <a:t>Objections to the Turing test</a:t>
            </a:r>
          </a:p>
        </p:txBody>
      </p:sp>
      <p:sp>
        <p:nvSpPr>
          <p:cNvPr id="3" name="Content Placeholder 2"/>
          <p:cNvSpPr>
            <a:spLocks noGrp="1"/>
          </p:cNvSpPr>
          <p:nvPr>
            <p:ph idx="1"/>
          </p:nvPr>
        </p:nvSpPr>
        <p:spPr>
          <a:xfrm>
            <a:off x="122207" y="816334"/>
            <a:ext cx="11997905" cy="5756993"/>
          </a:xfrm>
        </p:spPr>
        <p:txBody>
          <a:bodyPr>
            <a:normAutofit fontScale="92500" lnSpcReduction="20000"/>
          </a:bodyPr>
          <a:lstStyle/>
          <a:p>
            <a:r>
              <a:rPr lang="en-US" dirty="0"/>
              <a:t>The head in the sand objection: Intelligent machines would depose us, and thus are too horrible to think about </a:t>
            </a:r>
          </a:p>
          <a:p>
            <a:pPr lvl="1"/>
            <a:r>
              <a:rPr lang="en-US" dirty="0"/>
              <a:t>Not really a serious objection… </a:t>
            </a:r>
          </a:p>
          <a:p>
            <a:pPr lvl="1"/>
            <a:endParaRPr lang="en-US" dirty="0"/>
          </a:p>
          <a:p>
            <a:r>
              <a:rPr lang="en-US" dirty="0"/>
              <a:t>Machines don’t have </a:t>
            </a:r>
            <a:r>
              <a:rPr lang="en-US" b="1" dirty="0"/>
              <a:t>souls</a:t>
            </a:r>
            <a:r>
              <a:rPr lang="en-US" dirty="0"/>
              <a:t> and thus can’t be “</a:t>
            </a:r>
            <a:r>
              <a:rPr lang="en-US" b="1" dirty="0"/>
              <a:t>really</a:t>
            </a:r>
            <a:r>
              <a:rPr lang="en-US" dirty="0"/>
              <a:t>” </a:t>
            </a:r>
            <a:r>
              <a:rPr lang="en-US" dirty="0">
                <a:solidFill>
                  <a:srgbClr val="FF0000"/>
                </a:solidFill>
              </a:rPr>
              <a:t>intelligent</a:t>
            </a:r>
            <a:r>
              <a:rPr lang="en-US" dirty="0"/>
              <a:t> </a:t>
            </a:r>
          </a:p>
          <a:p>
            <a:pPr lvl="1"/>
            <a:r>
              <a:rPr lang="en-US" dirty="0"/>
              <a:t>We don’t know what the limits are to what can and can’t have souls; also, if the soul is by definition immaterial and immeasurable, how can we know for sure if it’s there or not, i.e. how do we know that </a:t>
            </a:r>
            <a:r>
              <a:rPr lang="en-US" i="1" dirty="0"/>
              <a:t>we</a:t>
            </a:r>
            <a:r>
              <a:rPr lang="en-US" dirty="0"/>
              <a:t> have souls? </a:t>
            </a:r>
          </a:p>
          <a:p>
            <a:r>
              <a:rPr lang="en-US" dirty="0"/>
              <a:t>A machine can’t do something truly, surprisingly </a:t>
            </a:r>
            <a:r>
              <a:rPr lang="en-US" dirty="0">
                <a:solidFill>
                  <a:srgbClr val="FF0000"/>
                </a:solidFill>
              </a:rPr>
              <a:t>original</a:t>
            </a:r>
            <a:r>
              <a:rPr lang="en-US" dirty="0"/>
              <a:t> </a:t>
            </a:r>
          </a:p>
          <a:p>
            <a:pPr lvl="1"/>
            <a:r>
              <a:rPr lang="en-US" dirty="0"/>
              <a:t>Machines have already surprised us with their capabilities. </a:t>
            </a:r>
          </a:p>
          <a:p>
            <a:pPr lvl="1"/>
            <a:r>
              <a:rPr lang="en-US" dirty="0"/>
              <a:t>This assumes that humans can immediately deduce all consequences of a given fact or action; this simply isn’t true </a:t>
            </a:r>
          </a:p>
          <a:p>
            <a:r>
              <a:rPr lang="en-US" dirty="0"/>
              <a:t>A machine will never, for example, make a human fall in love with it. </a:t>
            </a:r>
          </a:p>
          <a:p>
            <a:pPr lvl="1"/>
            <a:r>
              <a:rPr lang="en-US" dirty="0"/>
              <a:t>But we know how to make objects people come to love. Ever own a teddy bear? </a:t>
            </a:r>
          </a:p>
          <a:p>
            <a:pPr lvl="1"/>
            <a:r>
              <a:rPr lang="en-US" dirty="0"/>
              <a:t>Also, people have fallen in love with (and ‘married’) video game characters </a:t>
            </a:r>
          </a:p>
          <a:p>
            <a:r>
              <a:rPr lang="en-US" dirty="0"/>
              <a:t>Or appreciate </a:t>
            </a:r>
            <a:r>
              <a:rPr lang="en-US" i="1" dirty="0">
                <a:solidFill>
                  <a:schemeClr val="accent1">
                    <a:lumMod val="75000"/>
                  </a:schemeClr>
                </a:solidFill>
              </a:rPr>
              <a:t>beauty</a:t>
            </a:r>
            <a:r>
              <a:rPr lang="en-US" dirty="0"/>
              <a:t>… </a:t>
            </a:r>
          </a:p>
          <a:p>
            <a:pPr lvl="1"/>
            <a:r>
              <a:rPr lang="en-US" dirty="0"/>
              <a:t>That’s your definition of intelligence? Aesthetic appreciation? </a:t>
            </a:r>
          </a:p>
        </p:txBody>
      </p:sp>
    </p:spTree>
    <p:extLst>
      <p:ext uri="{BB962C8B-B14F-4D97-AF65-F5344CB8AC3E}">
        <p14:creationId xmlns:p14="http://schemas.microsoft.com/office/powerpoint/2010/main" val="355243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1397"/>
          </a:xfrm>
        </p:spPr>
        <p:txBody>
          <a:bodyPr>
            <a:normAutofit fontScale="90000"/>
          </a:bodyPr>
          <a:lstStyle/>
          <a:p>
            <a:r>
              <a:rPr lang="en-US" dirty="0"/>
              <a:t>More basic objections to the Turing test</a:t>
            </a:r>
          </a:p>
        </p:txBody>
      </p:sp>
      <p:sp>
        <p:nvSpPr>
          <p:cNvPr id="3" name="Content Placeholder 2"/>
          <p:cNvSpPr>
            <a:spLocks noGrp="1"/>
          </p:cNvSpPr>
          <p:nvPr>
            <p:ph idx="1"/>
          </p:nvPr>
        </p:nvSpPr>
        <p:spPr>
          <a:xfrm>
            <a:off x="0" y="600075"/>
            <a:ext cx="5900828" cy="6324600"/>
          </a:xfrm>
        </p:spPr>
        <p:txBody>
          <a:bodyPr>
            <a:normAutofit fontScale="85000" lnSpcReduction="20000"/>
          </a:bodyPr>
          <a:lstStyle/>
          <a:p>
            <a:r>
              <a:rPr lang="en-US" dirty="0"/>
              <a:t>Searle’s Chinese Room: Users pass notes written in Chinese under a door. Inside, a human, who does not know Chinese, looks them up in a series of complex rulebooks and writes out some other symbols (which he also does not understand) and passes them back out under the door. People reading those responses on the other side believe he is answering in Chinese; yet neither the person nor the rulebooks can be said to understand Chinese. </a:t>
            </a:r>
          </a:p>
          <a:p>
            <a:pPr lvl="1"/>
            <a:r>
              <a:rPr lang="en-US" dirty="0"/>
              <a:t>Same setup, with 1000 users, each with their own rulebook, either what output to produce, or who to pass their note to. Again, where does the so-called “knowledge of Chinese” reside? </a:t>
            </a:r>
          </a:p>
          <a:p>
            <a:r>
              <a:rPr lang="en-US" dirty="0"/>
              <a:t>These rely on the idea that we cannot deduce internal state purely from observing external behavior of a black box; but we know from some situations that we can </a:t>
            </a:r>
          </a:p>
          <a:p>
            <a:pPr lvl="1"/>
            <a:r>
              <a:rPr lang="en-US" dirty="0"/>
              <a:t>Consider a person who does know Chinese. The knowledge of Chinese can’t be localized to a particular part of the brain or set of neurons. </a:t>
            </a:r>
          </a:p>
          <a:p>
            <a:pPr lvl="2"/>
            <a:r>
              <a:rPr lang="en-US" dirty="0"/>
              <a:t>There are parts of the brain that process language, but English and Chinese use the same parts of the brain</a:t>
            </a:r>
          </a:p>
        </p:txBody>
      </p:sp>
      <p:pic>
        <p:nvPicPr>
          <p:cNvPr id="1026" name="Picture 2" descr="A Chinese Speaker's take on the Chinese Room | by Alan Tan | Towards Data  Science">
            <a:extLst>
              <a:ext uri="{FF2B5EF4-FFF2-40B4-BE49-F238E27FC236}">
                <a16:creationId xmlns:a16="http://schemas.microsoft.com/office/drawing/2014/main" id="{7F4D5734-949F-0A51-D17B-F08A37EC7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178" y="1154053"/>
            <a:ext cx="60960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14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TotalTime>
  <Words>2985</Words>
  <Application>Microsoft Office PowerPoint</Application>
  <PresentationFormat>Widescreen</PresentationFormat>
  <Paragraphs>259</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CS 461 Introduction to AI  Basis and Concepts </vt:lpstr>
      <vt:lpstr>What is AI? </vt:lpstr>
      <vt:lpstr>What is AI? </vt:lpstr>
      <vt:lpstr>What is AI? </vt:lpstr>
      <vt:lpstr>Identity</vt:lpstr>
      <vt:lpstr>Identity</vt:lpstr>
      <vt:lpstr>The Turing Test </vt:lpstr>
      <vt:lpstr>Objections to the Turing test</vt:lpstr>
      <vt:lpstr>More basic objections to the Turing test</vt:lpstr>
      <vt:lpstr>More basic objections to the Turing test</vt:lpstr>
      <vt:lpstr>Strong v. Weak AI </vt:lpstr>
      <vt:lpstr>Common Implementations</vt:lpstr>
      <vt:lpstr>Agents, Environments, and Perception</vt:lpstr>
      <vt:lpstr>What makes an agent ‘rational’?</vt:lpstr>
      <vt:lpstr>Foundations of AI </vt:lpstr>
      <vt:lpstr>Define “rational.”</vt:lpstr>
      <vt:lpstr>Heuristics</vt:lpstr>
      <vt:lpstr>Problems suitable for AI </vt:lpstr>
      <vt:lpstr>Properties of Task Environments </vt:lpstr>
      <vt:lpstr>Properties of Task Environments </vt:lpstr>
      <vt:lpstr>Properties of Task Environments</vt:lpstr>
      <vt:lpstr>Properties of Task Environments</vt:lpstr>
      <vt:lpstr>Properties of Task Environments</vt:lpstr>
      <vt:lpstr>Environments</vt:lpstr>
      <vt:lpstr>Foundations of AI</vt:lpstr>
      <vt:lpstr>(Not covered in class) Looking Forward: Methods/techniques of AI</vt:lpstr>
      <vt:lpstr>(Optional)Additional Readings</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Hare, Brian</dc:creator>
  <cp:lastModifiedBy>Lowe, Jesse</cp:lastModifiedBy>
  <cp:revision>38</cp:revision>
  <dcterms:created xsi:type="dcterms:W3CDTF">2019-06-11T21:05:57Z</dcterms:created>
  <dcterms:modified xsi:type="dcterms:W3CDTF">2023-08-23T17:59:23Z</dcterms:modified>
</cp:coreProperties>
</file>